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2"/>
  </p:notesMasterIdLst>
  <p:handoutMasterIdLst>
    <p:handoutMasterId r:id="rId23"/>
  </p:handoutMasterIdLst>
  <p:sldIdLst>
    <p:sldId id="257" r:id="rId3"/>
    <p:sldId id="270" r:id="rId4"/>
    <p:sldId id="266" r:id="rId5"/>
    <p:sldId id="282" r:id="rId6"/>
    <p:sldId id="281" r:id="rId7"/>
    <p:sldId id="272" r:id="rId8"/>
    <p:sldId id="273" r:id="rId9"/>
    <p:sldId id="268" r:id="rId10"/>
    <p:sldId id="277" r:id="rId11"/>
    <p:sldId id="269" r:id="rId12"/>
    <p:sldId id="274" r:id="rId13"/>
    <p:sldId id="275" r:id="rId14"/>
    <p:sldId id="276" r:id="rId15"/>
    <p:sldId id="283" r:id="rId16"/>
    <p:sldId id="284" r:id="rId17"/>
    <p:sldId id="278" r:id="rId18"/>
    <p:sldId id="286" r:id="rId19"/>
    <p:sldId id="287" r:id="rId20"/>
    <p:sldId id="279" r:id="rId2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6" autoAdjust="0"/>
    <p:restoredTop sz="86455" autoAdjust="0"/>
  </p:normalViewPr>
  <p:slideViewPr>
    <p:cSldViewPr>
      <p:cViewPr varScale="1">
        <p:scale>
          <a:sx n="79" d="100"/>
          <a:sy n="79" d="100"/>
        </p:scale>
        <p:origin x="-576" y="-90"/>
      </p:cViewPr>
      <p:guideLst>
        <p:guide orient="horz" pos="2160"/>
        <p:guide pos="3840"/>
      </p:guideLst>
    </p:cSldViewPr>
  </p:slideViewPr>
  <p:outlineViewPr>
    <p:cViewPr>
      <p:scale>
        <a:sx n="33" d="100"/>
        <a:sy n="33" d="100"/>
      </p:scale>
      <p:origin x="0" y="0"/>
    </p:cViewPr>
  </p:outlineViewPr>
  <p:notesTextViewPr>
    <p:cViewPr>
      <p:scale>
        <a:sx n="1" d="1"/>
        <a:sy n="1" d="1"/>
      </p:scale>
      <p:origin x="0" y="1014"/>
    </p:cViewPr>
  </p:notesTextViewPr>
  <p:notesViewPr>
    <p:cSldViewPr>
      <p:cViewPr varScale="1">
        <p:scale>
          <a:sx n="95" d="100"/>
          <a:sy n="95" d="100"/>
        </p:scale>
        <p:origin x="69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D8DE8356-FFDA-4E74-B804-79023C7DD259}" type="datetimeFigureOut">
              <a:rPr lang="en-US" smtClean="0"/>
              <a:t>11/10/2017</a:t>
            </a:fld>
            <a:endParaRPr lang="en-US" dirty="0"/>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BECB32D8-F2D2-4D01-80A9-88F3B128AE75}" type="slidenum">
              <a:rPr lang="en-US" smtClean="0"/>
              <a:t>‹#›</a:t>
            </a:fld>
            <a:endParaRPr lang="en-US" dirty="0"/>
          </a:p>
        </p:txBody>
      </p:sp>
    </p:spTree>
    <p:extLst>
      <p:ext uri="{BB962C8B-B14F-4D97-AF65-F5344CB8AC3E}">
        <p14:creationId xmlns:p14="http://schemas.microsoft.com/office/powerpoint/2010/main" val="2190847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B43DDCE7-616C-4285-A468-7301F171BC93}" type="datetimeFigureOut">
              <a:rPr lang="en-US" smtClean="0"/>
              <a:t>11/10/2017</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05C1D8F7-2BDD-4C56-98AF-2E212EF349F3}" type="slidenum">
              <a:rPr lang="en-US" smtClean="0"/>
              <a:t>‹#›</a:t>
            </a:fld>
            <a:endParaRPr lang="en-US" dirty="0"/>
          </a:p>
        </p:txBody>
      </p:sp>
    </p:spTree>
    <p:extLst>
      <p:ext uri="{BB962C8B-B14F-4D97-AF65-F5344CB8AC3E}">
        <p14:creationId xmlns:p14="http://schemas.microsoft.com/office/powerpoint/2010/main" val="2107619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Lost_Battalion_(World_War_I)"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en.wikipedia.org/wiki/Shell_(projectile)"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80th_Division_(United_States)"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en.wikipedia.org/wiki/Meuse-Argonne_Offensive" TargetMode="External"/><Relationship Id="rId4" Type="http://schemas.openxmlformats.org/officeDocument/2006/relationships/hyperlink" Target="https://en.wikipedia.org/wiki/United_States_Army"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C1D8F7-2BDD-4C56-98AF-2E212EF349F3}" type="slidenum">
              <a:rPr lang="en-US" smtClean="0"/>
              <a:t>1</a:t>
            </a:fld>
            <a:endParaRPr lang="en-US" dirty="0"/>
          </a:p>
        </p:txBody>
      </p:sp>
    </p:spTree>
    <p:extLst>
      <p:ext uri="{BB962C8B-B14F-4D97-AF65-F5344CB8AC3E}">
        <p14:creationId xmlns:p14="http://schemas.microsoft.com/office/powerpoint/2010/main" val="592350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Appling was shortstop for White Sox from</a:t>
            </a:r>
            <a:r>
              <a:rPr lang="en-US" baseline="0" dirty="0" smtClean="0"/>
              <a:t> 1930-1950, missing one year during WW II.  Lifetime batting average of .310, with two batting titles.</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10</a:t>
            </a:fld>
            <a:endParaRPr lang="en-US" dirty="0"/>
          </a:p>
        </p:txBody>
      </p:sp>
    </p:spTree>
    <p:extLst>
      <p:ext uri="{BB962C8B-B14F-4D97-AF65-F5344CB8AC3E}">
        <p14:creationId xmlns:p14="http://schemas.microsoft.com/office/powerpoint/2010/main" val="660651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Yogi’s 19 year playing career, he appeared in 14 World Series with Yankees – of which they won 9.  Won MVP in 1951, 1954 and 1955.</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11</a:t>
            </a:fld>
            <a:endParaRPr lang="en-US" dirty="0"/>
          </a:p>
        </p:txBody>
      </p:sp>
    </p:spTree>
    <p:extLst>
      <p:ext uri="{BB962C8B-B14F-4D97-AF65-F5344CB8AC3E}">
        <p14:creationId xmlns:p14="http://schemas.microsoft.com/office/powerpoint/2010/main" val="3168541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Feller’s baseball career spanned 18 years, and he missed 3 years due to WW II.  Won 20 games or more</a:t>
            </a:r>
            <a:r>
              <a:rPr lang="en-US" baseline="0" dirty="0" smtClean="0"/>
              <a:t> 6x , and led the league in K’s 7 years.  He was a member of the Indians last World Championship team in </a:t>
            </a:r>
            <a:r>
              <a:rPr lang="en-US" baseline="0" dirty="0" smtClean="0"/>
              <a:t>1948.  During  </a:t>
            </a:r>
            <a:r>
              <a:rPr lang="en-US" baseline="0" dirty="0" smtClean="0"/>
              <a:t>an interview late in his life, Feller was asked about his military service and the interviewer referred to him as a “hero”.  Feller just laughed and replied,  </a:t>
            </a:r>
            <a:r>
              <a:rPr lang="en-US" b="1" baseline="0" dirty="0" smtClean="0"/>
              <a:t>“Heroes don’t come back.”</a:t>
            </a:r>
            <a:endParaRPr lang="en-US" b="1" dirty="0"/>
          </a:p>
        </p:txBody>
      </p:sp>
      <p:sp>
        <p:nvSpPr>
          <p:cNvPr id="4" name="Slide Number Placeholder 3"/>
          <p:cNvSpPr>
            <a:spLocks noGrp="1"/>
          </p:cNvSpPr>
          <p:nvPr>
            <p:ph type="sldNum" sz="quarter" idx="10"/>
          </p:nvPr>
        </p:nvSpPr>
        <p:spPr/>
        <p:txBody>
          <a:bodyPr/>
          <a:lstStyle/>
          <a:p>
            <a:fld id="{05C1D8F7-2BDD-4C56-98AF-2E212EF349F3}" type="slidenum">
              <a:rPr lang="en-US" smtClean="0"/>
              <a:t>12</a:t>
            </a:fld>
            <a:endParaRPr lang="en-US" dirty="0"/>
          </a:p>
        </p:txBody>
      </p:sp>
    </p:spTree>
    <p:extLst>
      <p:ext uri="{BB962C8B-B14F-4D97-AF65-F5344CB8AC3E}">
        <p14:creationId xmlns:p14="http://schemas.microsoft.com/office/powerpoint/2010/main" val="4256001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Houk</a:t>
            </a:r>
            <a:r>
              <a:rPr lang="en-US" dirty="0" smtClean="0"/>
              <a:t> was a backup catcher for the Yankees</a:t>
            </a:r>
            <a:r>
              <a:rPr lang="en-US" baseline="0" dirty="0" smtClean="0"/>
              <a:t> for 8 seasons, </a:t>
            </a:r>
            <a:r>
              <a:rPr lang="en-US" baseline="0" dirty="0" smtClean="0"/>
              <a:t>but was better </a:t>
            </a:r>
            <a:r>
              <a:rPr lang="en-US" baseline="0" dirty="0" smtClean="0"/>
              <a:t>known as a manager for 20 </a:t>
            </a:r>
            <a:r>
              <a:rPr lang="en-US" baseline="0" dirty="0" smtClean="0"/>
              <a:t>years in the American League.  </a:t>
            </a:r>
            <a:r>
              <a:rPr lang="en-US" baseline="0" dirty="0" smtClean="0"/>
              <a:t>Won 2 World Series – 1961-62.</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13</a:t>
            </a:fld>
            <a:endParaRPr lang="en-US" dirty="0"/>
          </a:p>
        </p:txBody>
      </p:sp>
    </p:spTree>
    <p:extLst>
      <p:ext uri="{BB962C8B-B14F-4D97-AF65-F5344CB8AC3E}">
        <p14:creationId xmlns:p14="http://schemas.microsoft.com/office/powerpoint/2010/main" val="2328824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Drafted in 1942 soon after making his major league debut that year with the Boston Braves, </a:t>
            </a:r>
            <a:r>
              <a:rPr lang="en-US" dirty="0" err="1" smtClean="0"/>
              <a:t>Spahn</a:t>
            </a:r>
            <a:r>
              <a:rPr lang="en-US" dirty="0" smtClean="0"/>
              <a:t> </a:t>
            </a:r>
            <a:r>
              <a:rPr lang="en-US" dirty="0" smtClean="0"/>
              <a:t>was assigned to </a:t>
            </a:r>
            <a:r>
              <a:rPr lang="en-US" dirty="0" smtClean="0"/>
              <a:t>an</a:t>
            </a:r>
            <a:r>
              <a:rPr lang="en-US" baseline="0" dirty="0" smtClean="0"/>
              <a:t> engineering </a:t>
            </a:r>
            <a:r>
              <a:rPr lang="en-US" dirty="0" smtClean="0"/>
              <a:t>Battalion</a:t>
            </a:r>
            <a:r>
              <a:rPr lang="en-US" dirty="0" smtClean="0"/>
              <a:t>. In Europe, at the Battle of the Bulge, he earned the Bronze Star</a:t>
            </a:r>
            <a:r>
              <a:rPr lang="en-US" baseline="0" dirty="0" smtClean="0"/>
              <a:t> and a Purple Heart.  </a:t>
            </a:r>
            <a:r>
              <a:rPr lang="en-US" dirty="0" smtClean="0"/>
              <a:t>He likely became the only major league player to receive a battlefield commission. </a:t>
            </a:r>
          </a:p>
          <a:p>
            <a:r>
              <a:rPr lang="en-US" dirty="0" err="1" smtClean="0"/>
              <a:t>Spahn</a:t>
            </a:r>
            <a:r>
              <a:rPr lang="en-US" dirty="0" smtClean="0"/>
              <a:t> is the winningest </a:t>
            </a:r>
            <a:r>
              <a:rPr lang="en-US" dirty="0" err="1" smtClean="0"/>
              <a:t>lefthanded</a:t>
            </a:r>
            <a:r>
              <a:rPr lang="en-US" dirty="0" smtClean="0"/>
              <a:t> pitcher in major league history</a:t>
            </a:r>
            <a:r>
              <a:rPr lang="en-US" baseline="0" dirty="0" smtClean="0"/>
              <a:t> – 363 wins over 21 year career, lost 3 years to military service.</a:t>
            </a:r>
            <a:endParaRPr lang="en-US" dirty="0" smtClean="0"/>
          </a:p>
          <a:p>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14</a:t>
            </a:fld>
            <a:endParaRPr lang="en-US" dirty="0"/>
          </a:p>
        </p:txBody>
      </p:sp>
    </p:spTree>
    <p:extLst>
      <p:ext uri="{BB962C8B-B14F-4D97-AF65-F5344CB8AC3E}">
        <p14:creationId xmlns:p14="http://schemas.microsoft.com/office/powerpoint/2010/main" val="3990126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Ted Williams enlisted in the Navy in May 1942, and continued to play baseball that season.  He won the</a:t>
            </a:r>
            <a:r>
              <a:rPr lang="en-US" baseline="0" dirty="0" smtClean="0"/>
              <a:t> triple crown in baseball in 1942 (.356/36/137).  After the season ended he joined the Naval Aviator program.  He didn’t serve overseas during WW-2.  After the war, he returned to the Red Sox, and was the AL MVP in 1946.</a:t>
            </a:r>
          </a:p>
          <a:p>
            <a:r>
              <a:rPr lang="en-US" baseline="0" dirty="0" smtClean="0"/>
              <a:t>He was recalled to active duty in 1952, and learned to fly the </a:t>
            </a:r>
            <a:r>
              <a:rPr lang="en-US" baseline="0" dirty="0" err="1" smtClean="0"/>
              <a:t>Grumann</a:t>
            </a:r>
            <a:r>
              <a:rPr lang="en-US" baseline="0" dirty="0" smtClean="0"/>
              <a:t> F9 Panther. </a:t>
            </a:r>
            <a:endParaRPr lang="en-US" baseline="0" dirty="0" smtClean="0"/>
          </a:p>
          <a:p>
            <a:r>
              <a:rPr lang="en-US" baseline="0" dirty="0" smtClean="0"/>
              <a:t>Williams </a:t>
            </a:r>
            <a:r>
              <a:rPr lang="en-US" baseline="0" dirty="0" smtClean="0"/>
              <a:t>had a 19-year career, missing 4 full years to military service.  Considered by many the greatest hitter in baseball history, a lot of folks talk about how great his baseball stats may have been with those missing years.  Years later when he was asked about that he said:  </a:t>
            </a:r>
            <a:r>
              <a:rPr lang="en-US" dirty="0"/>
              <a:t>"The three years that I lost - hell, there were nine billion guys who contributed a lot more than I did."</a:t>
            </a:r>
          </a:p>
        </p:txBody>
      </p:sp>
      <p:sp>
        <p:nvSpPr>
          <p:cNvPr id="4" name="Slide Number Placeholder 3"/>
          <p:cNvSpPr>
            <a:spLocks noGrp="1"/>
          </p:cNvSpPr>
          <p:nvPr>
            <p:ph type="sldNum" sz="quarter" idx="10"/>
          </p:nvPr>
        </p:nvSpPr>
        <p:spPr/>
        <p:txBody>
          <a:bodyPr/>
          <a:lstStyle/>
          <a:p>
            <a:fld id="{05C1D8F7-2BDD-4C56-98AF-2E212EF349F3}" type="slidenum">
              <a:rPr lang="en-US" smtClean="0"/>
              <a:t>15</a:t>
            </a:fld>
            <a:endParaRPr lang="en-US" dirty="0"/>
          </a:p>
        </p:txBody>
      </p:sp>
    </p:spTree>
    <p:extLst>
      <p:ext uri="{BB962C8B-B14F-4D97-AF65-F5344CB8AC3E}">
        <p14:creationId xmlns:p14="http://schemas.microsoft.com/office/powerpoint/2010/main" val="3990126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r>
              <a:rPr lang="en-US" dirty="0" smtClean="0"/>
              <a:t>More than 500 major league ballplayers served in the military during WW2;</a:t>
            </a:r>
            <a:r>
              <a:rPr lang="en-US" baseline="0" dirty="0" smtClean="0"/>
              <a:t> including several well known players – Stan Musial, Joe DiMaggio and Ted Williams.  Also, more than 4,000 minor league players served during WW2. </a:t>
            </a:r>
          </a:p>
          <a:p>
            <a:pPr defTabSz="942289"/>
            <a:r>
              <a:rPr lang="en-US" baseline="0" dirty="0" smtClean="0"/>
              <a:t>But, although players were enlisting or being drafted into the armed forces from the beginning, their existed an undertone of displeasure towards seemingly fit men participating in sports and apparently evading military duties. Some thought baseball squandered manpower and should be shut down for the duration. </a:t>
            </a:r>
            <a:r>
              <a:rPr lang="en-US" baseline="0" dirty="0" smtClean="0"/>
              <a:t>In </a:t>
            </a:r>
            <a:r>
              <a:rPr lang="en-US" baseline="0" dirty="0" smtClean="0"/>
              <a:t>response to the negative undertones, The Sporting News took it upon themselves, in April 1942, to ask servicemen for their view on the situation - </a:t>
            </a:r>
            <a:r>
              <a:rPr lang="en-US" b="1" baseline="0" dirty="0" smtClean="0"/>
              <a:t>should baseball continue while they fight and perhaps die for democracy and freedom? </a:t>
            </a:r>
            <a:r>
              <a:rPr lang="en-US" baseline="0" dirty="0" smtClean="0"/>
              <a:t>An </a:t>
            </a:r>
            <a:r>
              <a:rPr lang="en-US" baseline="0" dirty="0" smtClean="0"/>
              <a:t>overwhelming majority of replies from armed forces members strongly backed </a:t>
            </a:r>
            <a:r>
              <a:rPr lang="en-US" baseline="0" dirty="0" smtClean="0"/>
              <a:t>the President's directive to keep baseball going. </a:t>
            </a:r>
            <a:r>
              <a:rPr lang="en-US" baseline="0" dirty="0" smtClean="0"/>
              <a:t>  A Private at </a:t>
            </a:r>
            <a:r>
              <a:rPr lang="en-US" baseline="0" dirty="0" smtClean="0"/>
              <a:t>Fort Knox, Kentucky </a:t>
            </a:r>
            <a:r>
              <a:rPr lang="en-US" baseline="0" dirty="0" smtClean="0"/>
              <a:t>summed it up: "</a:t>
            </a:r>
            <a:r>
              <a:rPr lang="en-US" baseline="0" dirty="0" smtClean="0"/>
              <a:t>For the morale of the soldier and the morale of America itself, </a:t>
            </a:r>
            <a:r>
              <a:rPr lang="en-US" b="1" baseline="0" dirty="0" smtClean="0"/>
              <a:t>'keep '</a:t>
            </a:r>
            <a:r>
              <a:rPr lang="en-US" b="1" baseline="0" dirty="0" err="1" smtClean="0"/>
              <a:t>em</a:t>
            </a:r>
            <a:r>
              <a:rPr lang="en-US" b="1" baseline="0" dirty="0" smtClean="0"/>
              <a:t> playing'."</a:t>
            </a:r>
            <a:endParaRPr lang="en-US" b="1" dirty="0" smtClean="0"/>
          </a:p>
          <a:p>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16</a:t>
            </a:fld>
            <a:endParaRPr lang="en-US" dirty="0"/>
          </a:p>
        </p:txBody>
      </p:sp>
    </p:spTree>
    <p:extLst>
      <p:ext uri="{BB962C8B-B14F-4D97-AF65-F5344CB8AC3E}">
        <p14:creationId xmlns:p14="http://schemas.microsoft.com/office/powerpoint/2010/main" val="2168977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than 220 Negro League ballplayers served during WW 2.  The</a:t>
            </a:r>
            <a:r>
              <a:rPr lang="en-US" baseline="0" dirty="0" smtClean="0"/>
              <a:t> Overseas Invasion Services Expedition (OISE) all star team </a:t>
            </a:r>
            <a:r>
              <a:rPr lang="en-US" baseline="0" dirty="0" smtClean="0"/>
              <a:t>in Europe featured </a:t>
            </a:r>
            <a:r>
              <a:rPr lang="en-US" baseline="0" dirty="0" smtClean="0"/>
              <a:t>two former Negro league  stars – Willard Brown and Leon Day,  - both were later inducted into the Hall of Fame.  Day took part in the D-day invasion at Normandy.  </a:t>
            </a:r>
            <a:r>
              <a:rPr lang="en-US" baseline="0" dirty="0" smtClean="0"/>
              <a:t>The OISE </a:t>
            </a:r>
            <a:r>
              <a:rPr lang="en-US" baseline="0" dirty="0" smtClean="0"/>
              <a:t>all </a:t>
            </a:r>
            <a:r>
              <a:rPr lang="en-US" baseline="0" dirty="0" smtClean="0"/>
              <a:t>stars defeated another </a:t>
            </a:r>
            <a:r>
              <a:rPr lang="en-US" baseline="0" dirty="0" smtClean="0"/>
              <a:t>military service team for the </a:t>
            </a:r>
            <a:r>
              <a:rPr lang="en-US" baseline="0" dirty="0" smtClean="0"/>
              <a:t>European Theater “World series”.  </a:t>
            </a:r>
            <a:r>
              <a:rPr lang="en-US" baseline="0" dirty="0" smtClean="0"/>
              <a:t>Day and Brown never got a chance to play in the major leagues; but two </a:t>
            </a:r>
            <a:r>
              <a:rPr lang="en-US" baseline="0" dirty="0" smtClean="0"/>
              <a:t>former Negro League players who </a:t>
            </a:r>
            <a:r>
              <a:rPr lang="en-US" baseline="0" dirty="0" smtClean="0"/>
              <a:t>served in WW2 and did make it to the majors were Monte Irvin and Larry </a:t>
            </a:r>
            <a:r>
              <a:rPr lang="en-US" baseline="0" dirty="0" err="1" smtClean="0"/>
              <a:t>Doby</a:t>
            </a:r>
            <a:r>
              <a:rPr lang="en-US" baseline="0" dirty="0" smtClean="0"/>
              <a:t> – both ended up in the HOF.</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17</a:t>
            </a:fld>
            <a:endParaRPr lang="en-US" dirty="0"/>
          </a:p>
        </p:txBody>
      </p:sp>
    </p:spTree>
    <p:extLst>
      <p:ext uri="{BB962C8B-B14F-4D97-AF65-F5344CB8AC3E}">
        <p14:creationId xmlns:p14="http://schemas.microsoft.com/office/powerpoint/2010/main" val="880498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113 major league ball players </a:t>
            </a:r>
            <a:r>
              <a:rPr lang="en-US" dirty="0" smtClean="0"/>
              <a:t>served in the military </a:t>
            </a:r>
            <a:r>
              <a:rPr lang="en-US" dirty="0" smtClean="0"/>
              <a:t>during</a:t>
            </a:r>
            <a:r>
              <a:rPr lang="en-US" baseline="0" dirty="0" smtClean="0"/>
              <a:t> the Vietnam </a:t>
            </a:r>
            <a:r>
              <a:rPr lang="en-US" baseline="0" dirty="0" smtClean="0"/>
              <a:t>War.  Most of them enlisted in </a:t>
            </a:r>
            <a:r>
              <a:rPr lang="en-US" baseline="0" dirty="0" smtClean="0"/>
              <a:t>the </a:t>
            </a:r>
            <a:r>
              <a:rPr lang="en-US" baseline="0" dirty="0" smtClean="0"/>
              <a:t>reserves; however, some notable players that served in Vietnam were </a:t>
            </a:r>
            <a:r>
              <a:rPr lang="en-US" baseline="0" dirty="0" smtClean="0"/>
              <a:t>pitchers Jim Bibby and Ed Figueroa and outfielders Al </a:t>
            </a:r>
            <a:r>
              <a:rPr lang="en-US" baseline="0" dirty="0" err="1" smtClean="0"/>
              <a:t>Bumbry</a:t>
            </a:r>
            <a:r>
              <a:rPr lang="en-US" baseline="0" dirty="0" smtClean="0"/>
              <a:t>, Garry Maddox and Carlos May.  Two lesser known players – Chuck Goggin and Roy Gleason – received purple hearts.  </a:t>
            </a:r>
          </a:p>
          <a:p>
            <a:r>
              <a:rPr lang="en-US" baseline="0" dirty="0" smtClean="0"/>
              <a:t>Bibby was a truck driver for the Army in Vietnam.  </a:t>
            </a:r>
          </a:p>
          <a:p>
            <a:r>
              <a:rPr lang="en-US" baseline="0" dirty="0" err="1" smtClean="0"/>
              <a:t>Bumbry</a:t>
            </a:r>
            <a:r>
              <a:rPr lang="en-US" baseline="0" dirty="0" smtClean="0"/>
              <a:t> </a:t>
            </a:r>
            <a:r>
              <a:rPr lang="en-US" baseline="0" dirty="0" smtClean="0"/>
              <a:t>had one of the most distinguished tenures.  As a platoon leader, he earned  the Bronze Star for heroism.  </a:t>
            </a:r>
          </a:p>
          <a:p>
            <a:r>
              <a:rPr lang="en-US" baseline="0" dirty="0" smtClean="0"/>
              <a:t>Another player who earned a Bronze Star was Bobby Jones – a utility infielder for the Rangers during 70’s and 80’s.  Jones later became a very successful minor league manager in the Rangers farm system- </a:t>
            </a:r>
            <a:r>
              <a:rPr lang="en-US" baseline="0" dirty="0" smtClean="0"/>
              <a:t>a minor league coach for 25 years, including 3 years as </a:t>
            </a:r>
            <a:r>
              <a:rPr lang="en-US" baseline="0" dirty="0" smtClean="0"/>
              <a:t>manager of the Round Rock </a:t>
            </a:r>
            <a:r>
              <a:rPr lang="en-US" baseline="0" dirty="0" smtClean="0"/>
              <a:t>Express.  He’s currently on the Texas Rangers coaching staff.</a:t>
            </a:r>
          </a:p>
          <a:p>
            <a:r>
              <a:rPr lang="en-US" baseline="0" dirty="0" smtClean="0"/>
              <a:t>Ed Figueroa Joined the Marines, and served one year in Nam. </a:t>
            </a:r>
            <a:endParaRPr lang="en-US" baseline="0" dirty="0" smtClean="0"/>
          </a:p>
          <a:p>
            <a:r>
              <a:rPr lang="en-US" baseline="0" dirty="0" smtClean="0"/>
              <a:t>Garry Maddox was in the Giants minor league system, when he was drafted into the Army.  While in Vietnam he was exposed to chemicals that damaged his skin. Leaving it highly sensitive and very difficult for Maddox to shave- so he grew a full beard, which became a trademark during his career.</a:t>
            </a:r>
          </a:p>
          <a:p>
            <a:r>
              <a:rPr lang="en-US" baseline="0" dirty="0" smtClean="0"/>
              <a:t>Carlos May wasn’t stationed in Nam, but while at Camp Pendleton, a misfired mortar blew off part of his right thumb.. Doctors saved the use of his thumb; and although it was </a:t>
            </a:r>
            <a:r>
              <a:rPr lang="en-US" baseline="0" dirty="0" smtClean="0"/>
              <a:t>considerably </a:t>
            </a:r>
            <a:r>
              <a:rPr lang="en-US" baseline="0" dirty="0" smtClean="0"/>
              <a:t>shorter, May went on to have a successful major league career.</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18</a:t>
            </a:fld>
            <a:endParaRPr lang="en-US" dirty="0"/>
          </a:p>
        </p:txBody>
      </p:sp>
    </p:spTree>
    <p:extLst>
      <p:ext uri="{BB962C8B-B14F-4D97-AF65-F5344CB8AC3E}">
        <p14:creationId xmlns:p14="http://schemas.microsoft.com/office/powerpoint/2010/main" val="880498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C1D8F7-2BDD-4C56-98AF-2E212EF349F3}" type="slidenum">
              <a:rPr lang="en-US" smtClean="0"/>
              <a:t>19</a:t>
            </a:fld>
            <a:endParaRPr lang="en-US" dirty="0"/>
          </a:p>
        </p:txBody>
      </p:sp>
    </p:spTree>
    <p:extLst>
      <p:ext uri="{BB962C8B-B14F-4D97-AF65-F5344CB8AC3E}">
        <p14:creationId xmlns:p14="http://schemas.microsoft.com/office/powerpoint/2010/main" val="2258798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Hundreds of men who served in the</a:t>
            </a:r>
            <a:r>
              <a:rPr lang="en-US" baseline="0" dirty="0" smtClean="0"/>
              <a:t> military during wartime</a:t>
            </a:r>
            <a:r>
              <a:rPr lang="en-US" dirty="0" smtClean="0"/>
              <a:t> </a:t>
            </a:r>
            <a:r>
              <a:rPr lang="en-US" dirty="0"/>
              <a:t>played </a:t>
            </a:r>
            <a:r>
              <a:rPr lang="en-US" dirty="0" smtClean="0"/>
              <a:t>major</a:t>
            </a:r>
            <a:r>
              <a:rPr lang="en-US" baseline="0" dirty="0" smtClean="0"/>
              <a:t> league </a:t>
            </a:r>
            <a:r>
              <a:rPr lang="en-US" dirty="0" smtClean="0"/>
              <a:t>baseball;</a:t>
            </a:r>
            <a:r>
              <a:rPr lang="en-US" baseline="0" dirty="0" smtClean="0"/>
              <a:t> and thousands more </a:t>
            </a:r>
            <a:r>
              <a:rPr lang="en-US" dirty="0" smtClean="0"/>
              <a:t>spent </a:t>
            </a:r>
            <a:r>
              <a:rPr lang="en-US" dirty="0"/>
              <a:t>time playing for minor league teams. Most </a:t>
            </a:r>
            <a:r>
              <a:rPr lang="en-US" dirty="0" smtClean="0"/>
              <a:t>of these men survived </a:t>
            </a:r>
            <a:r>
              <a:rPr lang="en-US" dirty="0"/>
              <a:t>the war, and continued their careers on the field, but a small number paid the ultimate sacrifice, and never returned to the field.</a:t>
            </a:r>
            <a:r>
              <a:rPr lang="en-US" b="1" dirty="0"/>
              <a:t> </a:t>
            </a:r>
            <a:r>
              <a:rPr lang="en-US" b="1" baseline="0" dirty="0" smtClean="0"/>
              <a:t>  </a:t>
            </a:r>
            <a:r>
              <a:rPr lang="en-US" b="0" dirty="0" smtClean="0"/>
              <a:t>A total of 11 major</a:t>
            </a:r>
            <a:r>
              <a:rPr lang="en-US" b="0" baseline="0" dirty="0" smtClean="0"/>
              <a:t> league ballplayers were killed in a combat zone during World War I, World War II and the Korean War; and 205 minor league players lost their lives.  </a:t>
            </a:r>
          </a:p>
          <a:p>
            <a:endParaRPr lang="en-US" b="0" baseline="0" dirty="0" smtClean="0"/>
          </a:p>
          <a:p>
            <a:r>
              <a:rPr lang="en-US" dirty="0" smtClean="0"/>
              <a:t>We thank each of them for their service. </a:t>
            </a:r>
          </a:p>
          <a:p>
            <a:r>
              <a:rPr lang="en-US" dirty="0" smtClean="0"/>
              <a:t>We thank all service men and women for allowing us to live free in the greatest country in the history of the world. Your sacrifices will never be forgotten.</a:t>
            </a:r>
          </a:p>
          <a:p>
            <a:r>
              <a:rPr lang="en-US" dirty="0" smtClean="0"/>
              <a:t>We regret that we cannot recognize each person individually. </a:t>
            </a:r>
          </a:p>
          <a:p>
            <a:endParaRPr lang="en-US" b="0" dirty="0"/>
          </a:p>
        </p:txBody>
      </p:sp>
      <p:sp>
        <p:nvSpPr>
          <p:cNvPr id="4" name="Slide Number Placeholder 3"/>
          <p:cNvSpPr>
            <a:spLocks noGrp="1"/>
          </p:cNvSpPr>
          <p:nvPr>
            <p:ph type="sldNum" sz="quarter" idx="10"/>
          </p:nvPr>
        </p:nvSpPr>
        <p:spPr/>
        <p:txBody>
          <a:bodyPr/>
          <a:lstStyle/>
          <a:p>
            <a:fld id="{05C1D8F7-2BDD-4C56-98AF-2E212EF349F3}" type="slidenum">
              <a:rPr lang="en-US" smtClean="0"/>
              <a:t>2</a:t>
            </a:fld>
            <a:endParaRPr lang="en-US" dirty="0"/>
          </a:p>
        </p:txBody>
      </p:sp>
    </p:spTree>
    <p:extLst>
      <p:ext uri="{BB962C8B-B14F-4D97-AF65-F5344CB8AC3E}">
        <p14:creationId xmlns:p14="http://schemas.microsoft.com/office/powerpoint/2010/main" val="507510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Eddie Grant had</a:t>
            </a:r>
            <a:r>
              <a:rPr lang="en-US" baseline="0" dirty="0" smtClean="0">
                <a:effectLst/>
              </a:rPr>
              <a:t> a 10 year career as a 3B from 1905-1915, with Phillies, Reds and Giants.  He had a lifetime batting average of .249 in 990 games, and played in the 1913 World Series.  Grant was a Harvard educated </a:t>
            </a:r>
            <a:r>
              <a:rPr lang="en-US" baseline="0" dirty="0" smtClean="0">
                <a:effectLst/>
              </a:rPr>
              <a:t>lawyer, and retired </a:t>
            </a:r>
            <a:r>
              <a:rPr lang="en-US" baseline="0" dirty="0" smtClean="0">
                <a:effectLst/>
              </a:rPr>
              <a:t>from baseball in 1916 – but, that didn’t last long.  When US declared war on Germany in </a:t>
            </a:r>
            <a:r>
              <a:rPr lang="en-US" baseline="0" dirty="0" smtClean="0">
                <a:effectLst/>
              </a:rPr>
              <a:t>1917. Grant </a:t>
            </a:r>
            <a:r>
              <a:rPr lang="en-US" baseline="0" dirty="0" smtClean="0">
                <a:effectLst/>
              </a:rPr>
              <a:t>was the first major leaguer to enlist .</a:t>
            </a:r>
            <a:endParaRPr lang="en-US" dirty="0" smtClean="0">
              <a:effectLst/>
            </a:endParaRPr>
          </a:p>
          <a:p>
            <a:endParaRPr lang="en-US" dirty="0" smtClean="0">
              <a:effectLst/>
            </a:endParaRPr>
          </a:p>
          <a:p>
            <a:r>
              <a:rPr lang="en-US" dirty="0" smtClean="0">
                <a:effectLst/>
              </a:rPr>
              <a:t>He</a:t>
            </a:r>
            <a:r>
              <a:rPr lang="en-US" baseline="0" dirty="0" smtClean="0">
                <a:effectLst/>
              </a:rPr>
              <a:t> was a captain in the 77</a:t>
            </a:r>
            <a:r>
              <a:rPr lang="en-US" baseline="30000" dirty="0" smtClean="0">
                <a:effectLst/>
              </a:rPr>
              <a:t>th</a:t>
            </a:r>
            <a:r>
              <a:rPr lang="en-US" baseline="0" dirty="0" smtClean="0">
                <a:effectLst/>
              </a:rPr>
              <a:t> Infantry Division. </a:t>
            </a:r>
            <a:r>
              <a:rPr lang="en-US" dirty="0" smtClean="0">
                <a:effectLst/>
              </a:rPr>
              <a:t>During the </a:t>
            </a:r>
            <a:r>
              <a:rPr lang="en-US" dirty="0" smtClean="0">
                <a:effectLst/>
              </a:rPr>
              <a:t>battle </a:t>
            </a:r>
            <a:r>
              <a:rPr lang="en-US" dirty="0" smtClean="0">
                <a:effectLst/>
              </a:rPr>
              <a:t>of the Argonne Forest, all of Grant's superior officers were killed or wounded, and he took command of his troops on a four-day search for the "</a:t>
            </a:r>
            <a:r>
              <a:rPr lang="en-US" dirty="0" smtClean="0">
                <a:effectLst/>
                <a:hlinkClick r:id="rId3" tooltip="Lost Battalion (World War I)"/>
              </a:rPr>
              <a:t>Lost Battalion</a:t>
            </a:r>
            <a:r>
              <a:rPr lang="en-US" dirty="0" smtClean="0">
                <a:effectLst/>
              </a:rPr>
              <a:t>." During the search, an exploding </a:t>
            </a:r>
            <a:r>
              <a:rPr lang="en-US" dirty="0" smtClean="0">
                <a:effectLst/>
                <a:hlinkClick r:id="rId4" tooltip="Shell (projectile)"/>
              </a:rPr>
              <a:t>shell</a:t>
            </a:r>
            <a:r>
              <a:rPr lang="en-US" dirty="0" smtClean="0">
                <a:effectLst/>
              </a:rPr>
              <a:t> killed Grant on October 5, 1918. </a:t>
            </a:r>
            <a:endParaRPr lang="en-US" dirty="0" smtClean="0">
              <a:effectLst/>
            </a:endParaRPr>
          </a:p>
          <a:p>
            <a:r>
              <a:rPr lang="en-US" dirty="0" smtClean="0">
                <a:effectLst/>
              </a:rPr>
              <a:t>In </a:t>
            </a:r>
            <a:r>
              <a:rPr lang="en-US" dirty="0" smtClean="0">
                <a:effectLst/>
              </a:rPr>
              <a:t>1921, the Giants installed a monument to Grant at</a:t>
            </a:r>
            <a:r>
              <a:rPr lang="en-US" baseline="0" dirty="0" smtClean="0">
                <a:effectLst/>
              </a:rPr>
              <a:t> the Polo Grounds ballpark.  It was in dead centerfield, and the ball was in play even if it hit the monument.  A replica of that plaque can now be seen at AT&amp;T Park in SF.</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3</a:t>
            </a:fld>
            <a:endParaRPr lang="en-US" dirty="0"/>
          </a:p>
        </p:txBody>
      </p:sp>
    </p:spTree>
    <p:extLst>
      <p:ext uri="{BB962C8B-B14F-4D97-AF65-F5344CB8AC3E}">
        <p14:creationId xmlns:p14="http://schemas.microsoft.com/office/powerpoint/2010/main" val="594649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“Bun” Troy was born in Germany in 1888,</a:t>
            </a:r>
            <a:r>
              <a:rPr lang="en-US" baseline="0" dirty="0" smtClean="0">
                <a:effectLst/>
              </a:rPr>
              <a:t> and grew up in Pennsylvania.  He pitched in one major league game for Detroit in 1912.  However, as a minor league player from 1912-14, he won 65 games while pitching more than 900 innings during those three seasons.</a:t>
            </a:r>
            <a:endParaRPr lang="en-US" dirty="0" smtClean="0">
              <a:effectLst/>
            </a:endParaRPr>
          </a:p>
          <a:p>
            <a:r>
              <a:rPr lang="en-US" dirty="0" smtClean="0">
                <a:effectLst/>
              </a:rPr>
              <a:t>Troy was a sergeant with the </a:t>
            </a:r>
            <a:r>
              <a:rPr lang="en-US" dirty="0" smtClean="0">
                <a:effectLst/>
                <a:hlinkClick r:id="rId3" tooltip="80th Division (United States)"/>
              </a:rPr>
              <a:t>"Blue Ridge" Division</a:t>
            </a:r>
            <a:r>
              <a:rPr lang="en-US" dirty="0" smtClean="0">
                <a:effectLst/>
              </a:rPr>
              <a:t> of the </a:t>
            </a:r>
            <a:r>
              <a:rPr lang="en-US" dirty="0" smtClean="0">
                <a:effectLst/>
                <a:hlinkClick r:id="rId4" tooltip="United States Army"/>
              </a:rPr>
              <a:t>United States Army</a:t>
            </a:r>
            <a:r>
              <a:rPr lang="en-US" dirty="0" smtClean="0">
                <a:effectLst/>
              </a:rPr>
              <a:t>; he was shot in the chest during </a:t>
            </a:r>
            <a:r>
              <a:rPr lang="en-US" dirty="0" smtClean="0">
                <a:effectLst/>
                <a:hlinkClick r:id="rId5" tooltip="Meuse-Argonne Offensive"/>
              </a:rPr>
              <a:t>Meuse-Argonne Offensive</a:t>
            </a:r>
            <a:r>
              <a:rPr lang="en-US" baseline="0" dirty="0" smtClean="0">
                <a:effectLst/>
              </a:rPr>
              <a:t> in October 1918.</a:t>
            </a:r>
          </a:p>
          <a:p>
            <a:endParaRPr lang="en-US" baseline="0" dirty="0" smtClean="0">
              <a:effectLst/>
            </a:endParaRPr>
          </a:p>
          <a:p>
            <a:r>
              <a:rPr lang="en-US" baseline="0" dirty="0" smtClean="0">
                <a:effectLst/>
              </a:rPr>
              <a:t>Tom Burr appeared in one game with the Yankees in 1914.  He enlisted in Army in 1917, and died in a plane crash in France on October 12, 1918.</a:t>
            </a:r>
          </a:p>
          <a:p>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4</a:t>
            </a:fld>
            <a:endParaRPr lang="en-US" dirty="0"/>
          </a:p>
        </p:txBody>
      </p:sp>
    </p:spTree>
    <p:extLst>
      <p:ext uri="{BB962C8B-B14F-4D97-AF65-F5344CB8AC3E}">
        <p14:creationId xmlns:p14="http://schemas.microsoft.com/office/powerpoint/2010/main" val="594649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Gedeon</a:t>
            </a:r>
            <a:r>
              <a:rPr lang="en-US" dirty="0" smtClean="0"/>
              <a:t> was an outstanding athlete</a:t>
            </a:r>
            <a:r>
              <a:rPr lang="en-US" baseline="0" dirty="0" smtClean="0"/>
              <a:t> at Univ. of Michigan – an All American in track and field, as well as a member of baseball and football teams.  Signed with Senators, and played 5 games as outfielder before he was drafted in 1941</a:t>
            </a:r>
            <a:r>
              <a:rPr lang="en-US" baseline="0" dirty="0" smtClean="0"/>
              <a:t>. </a:t>
            </a:r>
          </a:p>
          <a:p>
            <a:r>
              <a:rPr lang="en-US" baseline="0" dirty="0" smtClean="0"/>
              <a:t>Captain </a:t>
            </a:r>
            <a:r>
              <a:rPr lang="en-US" baseline="0" dirty="0" err="1" smtClean="0"/>
              <a:t>Gedeon</a:t>
            </a:r>
            <a:r>
              <a:rPr lang="en-US" baseline="0" dirty="0" smtClean="0"/>
              <a:t> Lost his life in April, 1944 when his B-26 was short down over France.</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5</a:t>
            </a:fld>
            <a:endParaRPr lang="en-US" dirty="0"/>
          </a:p>
        </p:txBody>
      </p:sp>
    </p:spTree>
    <p:extLst>
      <p:ext uri="{BB962C8B-B14F-4D97-AF65-F5344CB8AC3E}">
        <p14:creationId xmlns:p14="http://schemas.microsoft.com/office/powerpoint/2010/main" val="594649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O’Neill was a catcher in the </a:t>
            </a:r>
            <a:r>
              <a:rPr lang="en-US" dirty="0" err="1" smtClean="0"/>
              <a:t>Philadephia</a:t>
            </a:r>
            <a:r>
              <a:rPr lang="en-US" baseline="0" dirty="0" smtClean="0"/>
              <a:t> A’s organization, appeared in one ball game in 1939.  He also played semi-pro basketball and football.  He enlisted in the Marines in 1942.  He died in March 1945, the result of a sniper’s bullet on Iwo Jima.  He was one of 92 officers from the 4</a:t>
            </a:r>
            <a:r>
              <a:rPr lang="en-US" baseline="30000" dirty="0" smtClean="0"/>
              <a:t>th</a:t>
            </a:r>
            <a:r>
              <a:rPr lang="en-US" baseline="0" dirty="0" smtClean="0"/>
              <a:t> Marine Div. who </a:t>
            </a:r>
            <a:r>
              <a:rPr lang="en-US" baseline="0" dirty="0" err="1" smtClean="0"/>
              <a:t>diied</a:t>
            </a:r>
            <a:r>
              <a:rPr lang="en-US" baseline="0" dirty="0" smtClean="0"/>
              <a:t> on Iwo Jima.</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6</a:t>
            </a:fld>
            <a:endParaRPr lang="en-US" dirty="0"/>
          </a:p>
        </p:txBody>
      </p:sp>
    </p:spTree>
    <p:extLst>
      <p:ext uri="{BB962C8B-B14F-4D97-AF65-F5344CB8AC3E}">
        <p14:creationId xmlns:p14="http://schemas.microsoft.com/office/powerpoint/2010/main" val="3986120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r>
              <a:rPr lang="en-US" baseline="0" dirty="0" smtClean="0"/>
              <a:t> Neighbors played shortstop for the St. Louis Browns in 1939, and played 6 seasons in the minor leagues.  He joined the Army Air Force in 1942, and served stateside throughout WW-2.  After the war, he remained in the Air Force and gained the rank of major.  He saw his first combat action in the Korean War.  In Korea, Major </a:t>
            </a:r>
            <a:r>
              <a:rPr lang="en-US" baseline="0" dirty="0" err="1" smtClean="0"/>
              <a:t>Neighbprs</a:t>
            </a:r>
            <a:r>
              <a:rPr lang="en-US" baseline="0" dirty="0" smtClean="0"/>
              <a:t> and his B-26 crew were shot down on August 8, 1952.  The bodies of all crew members have never been recovered.  Neighbors is the last major league player to die in action during wartime.</a:t>
            </a:r>
          </a:p>
          <a:p>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7</a:t>
            </a:fld>
            <a:endParaRPr lang="en-US" dirty="0"/>
          </a:p>
        </p:txBody>
      </p:sp>
    </p:spTree>
    <p:extLst>
      <p:ext uri="{BB962C8B-B14F-4D97-AF65-F5344CB8AC3E}">
        <p14:creationId xmlns:p14="http://schemas.microsoft.com/office/powerpoint/2010/main" val="279162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 notable players served during wartime,</a:t>
            </a:r>
            <a:r>
              <a:rPr lang="en-US" baseline="0" dirty="0" smtClean="0"/>
              <a:t> including an impressive list of Hall of Famers:  27 members of the HOF served during WW I – 36 HOF members served in WW II – and in the Korean War, another six </a:t>
            </a:r>
            <a:r>
              <a:rPr lang="en-US" baseline="0" dirty="0" err="1" smtClean="0"/>
              <a:t>HOFers</a:t>
            </a:r>
            <a:r>
              <a:rPr lang="en-US" baseline="0" dirty="0" smtClean="0"/>
              <a:t> served.</a:t>
            </a:r>
            <a:endParaRPr lang="en-US" dirty="0"/>
          </a:p>
          <a:p>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8</a:t>
            </a:fld>
            <a:endParaRPr lang="en-US" dirty="0"/>
          </a:p>
        </p:txBody>
      </p:sp>
    </p:spTree>
    <p:extLst>
      <p:ext uri="{BB962C8B-B14F-4D97-AF65-F5344CB8AC3E}">
        <p14:creationId xmlns:p14="http://schemas.microsoft.com/office/powerpoint/2010/main" val="1365345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of the Ballplayers had light duty at home, and never saw combat.  Casey Stengel was assigned to the Brooklyn Navy Yards, where he ran the Navy baseball team.  Ty Cobb also did not see combat, as he was an Army reservist.</a:t>
            </a:r>
          </a:p>
          <a:p>
            <a:r>
              <a:rPr lang="en-US" baseline="0" dirty="0" smtClean="0"/>
              <a:t>However, two HOF pitchers did see action in France during the war:  Christy Mathewson was a captain the Army’s Chemical Warfare division, and while in France he was exposed to mustard gas.  Mathewson survived the war, but died in 1925 at the age of 45 of tuberculosis.</a:t>
            </a:r>
          </a:p>
          <a:p>
            <a:r>
              <a:rPr lang="en-US" baseline="0" dirty="0" smtClean="0"/>
              <a:t>Pete Alexander was a sergeant </a:t>
            </a:r>
            <a:r>
              <a:rPr lang="en-US" baseline="0" dirty="0" err="1" smtClean="0"/>
              <a:t>inan</a:t>
            </a:r>
            <a:r>
              <a:rPr lang="en-US" baseline="0" dirty="0" smtClean="0"/>
              <a:t> artillery unit, and spent two months on the front lines in France – the </a:t>
            </a:r>
            <a:r>
              <a:rPr lang="en-US" baseline="0" dirty="0" err="1" smtClean="0"/>
              <a:t>artllery</a:t>
            </a:r>
            <a:r>
              <a:rPr lang="en-US" baseline="0" dirty="0" smtClean="0"/>
              <a:t> caused deafness in his left ear.  Also, he caught shrapnel on his right ear and experienced some muscle damage in this right arm.  Nonetheless, after WW I, Alexander pitched another 9 years until the age of 40.</a:t>
            </a:r>
            <a:endParaRPr lang="en-US" dirty="0"/>
          </a:p>
        </p:txBody>
      </p:sp>
      <p:sp>
        <p:nvSpPr>
          <p:cNvPr id="4" name="Slide Number Placeholder 3"/>
          <p:cNvSpPr>
            <a:spLocks noGrp="1"/>
          </p:cNvSpPr>
          <p:nvPr>
            <p:ph type="sldNum" sz="quarter" idx="10"/>
          </p:nvPr>
        </p:nvSpPr>
        <p:spPr/>
        <p:txBody>
          <a:bodyPr/>
          <a:lstStyle/>
          <a:p>
            <a:fld id="{05C1D8F7-2BDD-4C56-98AF-2E212EF349F3}" type="slidenum">
              <a:rPr lang="en-US" smtClean="0"/>
              <a:t>9</a:t>
            </a:fld>
            <a:endParaRPr lang="en-US" dirty="0"/>
          </a:p>
        </p:txBody>
      </p:sp>
    </p:spTree>
    <p:extLst>
      <p:ext uri="{BB962C8B-B14F-4D97-AF65-F5344CB8AC3E}">
        <p14:creationId xmlns:p14="http://schemas.microsoft.com/office/powerpoint/2010/main" val="7789905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38800" y="304801"/>
            <a:ext cx="5486400" cy="2514599"/>
          </a:xfrm>
        </p:spPr>
        <p:txBody>
          <a:bodyPr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5638800" y="2895600"/>
            <a:ext cx="5486400" cy="914400"/>
          </a:xfrm>
        </p:spPr>
        <p:txBody>
          <a:bodyPr/>
          <a:lstStyle>
            <a:lvl1pPr marL="0" indent="0" algn="l">
              <a:spcBef>
                <a:spcPts val="1200"/>
              </a:spcBef>
              <a:buNone/>
              <a:defRPr sz="2400">
                <a:solidFill>
                  <a:schemeClr val="bg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2053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62EC29-B8C5-4C7A-B6DA-418494D5CB21}" type="datetimeFigureOut">
              <a:rPr lang="en-US" smtClean="0"/>
              <a:t>11/10/2017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317451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365125"/>
            <a:ext cx="1828800" cy="56546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65125"/>
            <a:ext cx="8001000" cy="5654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62EC29-B8C5-4C7A-B6DA-418494D5CB21}" type="datetimeFigureOut">
              <a:rPr lang="en-US" smtClean="0"/>
              <a:t>11/10/2017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44737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62EC29-B8C5-4C7A-B6DA-418494D5CB21}" type="datetimeFigureOut">
              <a:rPr lang="en-US" smtClean="0"/>
              <a:t>11/10/2017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327300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0450" y="1676401"/>
            <a:ext cx="10058400" cy="1752600"/>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1060450" y="3581400"/>
            <a:ext cx="10058400" cy="1143000"/>
          </a:xfrm>
        </p:spPr>
        <p:txBody>
          <a:bodyPr/>
          <a:lstStyle>
            <a:lvl1pPr marL="0" indent="0">
              <a:spcBef>
                <a:spcPts val="1200"/>
              </a:spcBef>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62EC29-B8C5-4C7A-B6DA-418494D5CB21}" type="datetimeFigureOut">
              <a:rPr lang="en-US" smtClean="0"/>
              <a:t>11/10/2017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41566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676401"/>
            <a:ext cx="484632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8880" y="1676401"/>
            <a:ext cx="484632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62EC29-B8C5-4C7A-B6DA-418494D5CB21}" type="datetimeFigureOut">
              <a:rPr lang="en-US" smtClean="0"/>
              <a:t>11/10/2017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339025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1681163"/>
            <a:ext cx="4846320" cy="823912"/>
          </a:xfrm>
        </p:spPr>
        <p:txBody>
          <a:bodyPr anchor="ctr"/>
          <a:lstStyle>
            <a:lvl1pPr marL="0" indent="0">
              <a:buNone/>
              <a:defRPr sz="2400" b="0">
                <a:solidFill>
                  <a:schemeClr val="bg2">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6800" y="2505075"/>
            <a:ext cx="4846320" cy="3514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8880" y="1681163"/>
            <a:ext cx="4846320" cy="823912"/>
          </a:xfrm>
        </p:spPr>
        <p:txBody>
          <a:bodyPr anchor="ctr"/>
          <a:lstStyle>
            <a:lvl1pPr marL="0" indent="0">
              <a:buNone/>
              <a:defRPr sz="2400" b="0">
                <a:solidFill>
                  <a:schemeClr val="bg2">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505075"/>
            <a:ext cx="4846320" cy="3514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62EC29-B8C5-4C7A-B6DA-418494D5CB21}" type="datetimeFigureOut">
              <a:rPr lang="en-US" smtClean="0"/>
              <a:t>11/10/2017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69242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62EC29-B8C5-4C7A-B6DA-418494D5CB21}" type="datetimeFigureOut">
              <a:rPr lang="en-US" smtClean="0"/>
              <a:t>11/10/2017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381093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2EC29-B8C5-4C7A-B6DA-418494D5CB21}" type="datetimeFigureOut">
              <a:rPr lang="en-US" smtClean="0"/>
              <a:t>11/10/2017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9043838-BFF5-400C-B067-3DF4A5F395D6}" type="slidenum">
              <a:rPr lang="en-US" smtClean="0"/>
              <a:t>‹#›</a:t>
            </a:fld>
            <a:endParaRPr lang="en-US" dirty="0"/>
          </a:p>
        </p:txBody>
      </p:sp>
    </p:spTree>
    <p:extLst>
      <p:ext uri="{BB962C8B-B14F-4D97-AF65-F5344CB8AC3E}">
        <p14:creationId xmlns:p14="http://schemas.microsoft.com/office/powerpoint/2010/main" val="235120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74676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24800" y="838200"/>
            <a:ext cx="3657600" cy="21336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09600" y="838200"/>
            <a:ext cx="6172200" cy="5181601"/>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2" y="3124200"/>
            <a:ext cx="3657600" cy="2895600"/>
          </a:xfrm>
        </p:spPr>
        <p:txBody>
          <a:bodyPr>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97959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39000" y="0"/>
            <a:ext cx="2286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24800" y="838200"/>
            <a:ext cx="3657600" cy="2133600"/>
          </a:xfrm>
        </p:spPr>
        <p:txBody>
          <a:bodyPr anchor="b">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7924801" y="3124200"/>
            <a:ext cx="3657600" cy="2895600"/>
          </a:xfrm>
        </p:spPr>
        <p:txBody>
          <a:bodyPr>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p:cNvSpPr>
            <a:spLocks noGrp="1"/>
          </p:cNvSpPr>
          <p:nvPr>
            <p:ph type="pic" idx="1"/>
          </p:nvPr>
        </p:nvSpPr>
        <p:spPr>
          <a:xfrm>
            <a:off x="0" y="0"/>
            <a:ext cx="7239000" cy="6858000"/>
          </a:xfrm>
          <a:solidFill>
            <a:schemeClr val="bg1"/>
          </a:solidFill>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94411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304800"/>
            <a:ext cx="10058400" cy="11430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66800" y="1676400"/>
            <a:ext cx="100584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34400" y="6392562"/>
            <a:ext cx="1295400" cy="180976"/>
          </a:xfrm>
          <a:prstGeom prst="rect">
            <a:avLst/>
          </a:prstGeom>
        </p:spPr>
        <p:txBody>
          <a:bodyPr vert="horz" lIns="91440" tIns="45720" rIns="91440" bIns="45720" rtlCol="0" anchor="ctr"/>
          <a:lstStyle>
            <a:lvl1pPr algn="r">
              <a:defRPr sz="800">
                <a:solidFill>
                  <a:schemeClr val="tx1">
                    <a:tint val="75000"/>
                  </a:schemeClr>
                </a:solidFill>
              </a:defRPr>
            </a:lvl1pPr>
          </a:lstStyle>
          <a:p>
            <a:fld id="{3762EC29-B8C5-4C7A-B6DA-418494D5CB21}" type="datetimeFigureOut">
              <a:rPr lang="en-US" smtClean="0"/>
              <a:pPr/>
              <a:t>11/10/2017</a:t>
            </a:fld>
            <a:endParaRPr lang="en-US" dirty="0"/>
          </a:p>
        </p:txBody>
      </p:sp>
      <p:sp>
        <p:nvSpPr>
          <p:cNvPr id="5" name="Footer Placeholder 4"/>
          <p:cNvSpPr>
            <a:spLocks noGrp="1"/>
          </p:cNvSpPr>
          <p:nvPr>
            <p:ph type="ftr" sz="quarter" idx="3"/>
          </p:nvPr>
        </p:nvSpPr>
        <p:spPr>
          <a:xfrm>
            <a:off x="1070918" y="6392562"/>
            <a:ext cx="7082481" cy="180976"/>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058400" y="6392562"/>
            <a:ext cx="1066800" cy="180976"/>
          </a:xfrm>
          <a:prstGeom prst="rect">
            <a:avLst/>
          </a:prstGeom>
        </p:spPr>
        <p:txBody>
          <a:bodyPr vert="horz" lIns="91440" tIns="45720" rIns="91440" bIns="45720" rtlCol="0" anchor="ctr"/>
          <a:lstStyle>
            <a:lvl1pPr algn="r">
              <a:defRPr sz="800">
                <a:solidFill>
                  <a:schemeClr val="tx1">
                    <a:tint val="75000"/>
                  </a:schemeClr>
                </a:solidFill>
              </a:defRPr>
            </a:lvl1pPr>
          </a:lstStyle>
          <a:p>
            <a:fld id="{F9043838-BFF5-400C-B067-3DF4A5F395D6}" type="slidenum">
              <a:rPr lang="en-US" smtClean="0"/>
              <a:pPr/>
              <a:t>‹#›</a:t>
            </a:fld>
            <a:endParaRPr lang="en-US" dirty="0"/>
          </a:p>
        </p:txBody>
      </p:sp>
    </p:spTree>
    <p:extLst>
      <p:ext uri="{BB962C8B-B14F-4D97-AF65-F5344CB8AC3E}">
        <p14:creationId xmlns:p14="http://schemas.microsoft.com/office/powerpoint/2010/main" val="256920951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187452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2148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8pPr>
      <a:lvl9pPr marL="2423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File:Warren_Spahn_1953.jp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hyperlink" Target="https://www.abmc.gov/news-events/news/baseball%E2%80%99s-connection-world-war-i-and-world-ii-helps-frame-our-history?title=%3cp%3eArmy%20Air%20Force%20Sgt.%20Joe%20DiMaggio%20and%20Navy%20Chief%20Specialist%20Harold%20%26quot;Pee%20Wee%26quot;%20Reese%20autograph%20baseballs%20for%20commanding%20officers%20before%20their%20respective%20teams%20play%20for%20the%20Central%20Pacific%20Area%20Service%20Championship%20on%20July%207,%201944.%3c/p%3e&amp;inline=true#colorbox-inline-1527365911"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abmc.gov/news-events/news/baseball%E2%80%99s-connection-world-war-i-and-world-ii-helps-frame-our-history?title=%3cp%3eArmy%20Air%20Force%20Sgt.%20Joe%20DiMaggio%20and%20Navy%20Chief%20Specialist%20Harold%20%26quot;Pee%20Wee%26quot;%20Reese%20autograph%20baseballs%20for%20commanding%20officers%20before%20their%20respective%20teams%20play%20for%20the%20Central%20Pacific%20Area%20Service%20Championship%20on%20July%207,%201944.%3c/p%3e&amp;inline=true#colorbox-inline-1527365911" TargetMode="External"/><Relationship Id="rId7"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hyperlink" Target="https://www.abmc.gov/news-events/news/baseball%E2%80%99s-connection-world-war-i-and-world-ii-helps-frame-our-history?title=%3cp%3eArmy%20Air%20Force%20Sgt.%20Joe%20DiMaggio%20and%20Navy%20Chief%20Specialist%20Harold%20%26quot;Pee%20Wee%26quot;%20Reese%20autograph%20baseballs%20for%20commanding%20officers%20before%20their%20respective%20teams%20play%20for%20the%20Central%20Pacific%20Area%20Service%20Championship%20on%20July%207,%201944.%3c/p%3e&amp;inline=true#colorbox-inline-1527365911" TargetMode="External"/><Relationship Id="rId7"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37.jpeg"/><Relationship Id="rId9" Type="http://schemas.openxmlformats.org/officeDocument/2006/relationships/image" Target="../media/image45.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hyperlink" Target="https://en.wikipedia.org/wiki/File:1913_Eddie_Grant.jpeg" TargetMode="External"/><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hyperlink" Target="https://en.wikipedia.org/wiki/File:Captain_Eddie_Grant.jpg"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File:Bun_Troy.jp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gif"/><Relationship Id="rId5" Type="http://schemas.openxmlformats.org/officeDocument/2006/relationships/hyperlink" Target="https://en.wikipedia.org/wiki/File:AlexBurr.gif" TargetMode="Externa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2057400" y="304801"/>
            <a:ext cx="9067800" cy="2514599"/>
          </a:xfrm>
        </p:spPr>
        <p:txBody>
          <a:bodyPr>
            <a:normAutofit fontScale="90000"/>
          </a:bodyPr>
          <a:lstStyle/>
          <a:p>
            <a:pPr algn="ctr"/>
            <a:r>
              <a:rPr lang="en-US" sz="9600" dirty="0"/>
              <a:t>Baseball </a:t>
            </a:r>
            <a:r>
              <a:rPr lang="en-US" sz="9600" dirty="0" smtClean="0"/>
              <a:t/>
            </a:r>
            <a:br>
              <a:rPr lang="en-US" sz="9600" dirty="0" smtClean="0"/>
            </a:br>
            <a:r>
              <a:rPr lang="en-US" sz="9600" dirty="0" smtClean="0"/>
              <a:t>During Wartime</a:t>
            </a:r>
            <a:endParaRPr lang="en-US" sz="9600" dirty="0"/>
          </a:p>
        </p:txBody>
      </p:sp>
      <p:sp>
        <p:nvSpPr>
          <p:cNvPr id="3" name="Subtitle 2"/>
          <p:cNvSpPr>
            <a:spLocks noGrp="1"/>
          </p:cNvSpPr>
          <p:nvPr>
            <p:ph type="subTitle" idx="1"/>
          </p:nvPr>
        </p:nvSpPr>
        <p:spPr>
          <a:xfrm>
            <a:off x="3657600" y="4038600"/>
            <a:ext cx="7467600" cy="1524000"/>
          </a:xfrm>
        </p:spPr>
        <p:txBody>
          <a:bodyPr>
            <a:noAutofit/>
          </a:bodyPr>
          <a:lstStyle/>
          <a:p>
            <a:endParaRPr lang="en-US" sz="3200" dirty="0">
              <a:solidFill>
                <a:schemeClr val="tx1"/>
              </a:solidFill>
            </a:endParaRPr>
          </a:p>
        </p:txBody>
      </p:sp>
    </p:spTree>
    <p:extLst>
      <p:ext uri="{BB962C8B-B14F-4D97-AF65-F5344CB8AC3E}">
        <p14:creationId xmlns:p14="http://schemas.microsoft.com/office/powerpoint/2010/main" val="57609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extBox 4"/>
          <p:cNvSpPr txBox="1"/>
          <p:nvPr/>
        </p:nvSpPr>
        <p:spPr>
          <a:xfrm>
            <a:off x="990600" y="381000"/>
            <a:ext cx="10744200" cy="954107"/>
          </a:xfrm>
          <a:prstGeom prst="rect">
            <a:avLst/>
          </a:prstGeom>
          <a:noFill/>
        </p:spPr>
        <p:txBody>
          <a:bodyPr wrap="square" rtlCol="0">
            <a:spAutoFit/>
          </a:bodyPr>
          <a:lstStyle/>
          <a:p>
            <a:pPr algn="ctr"/>
            <a:r>
              <a:rPr lang="en-US" sz="2800" dirty="0"/>
              <a:t>Luke Appling, United States Army</a:t>
            </a:r>
          </a:p>
          <a:p>
            <a:pPr algn="ctr"/>
            <a:r>
              <a:rPr lang="en-US" sz="2800" dirty="0"/>
              <a:t>Chicago White Sox SS (HOF)</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524000"/>
            <a:ext cx="3657600" cy="38862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200" y="1524000"/>
            <a:ext cx="3352800" cy="3886200"/>
          </a:xfrm>
          <a:prstGeom prst="rect">
            <a:avLst/>
          </a:prstGeom>
        </p:spPr>
      </p:pic>
      <p:sp>
        <p:nvSpPr>
          <p:cNvPr id="8" name="TextBox 7"/>
          <p:cNvSpPr txBox="1"/>
          <p:nvPr/>
        </p:nvSpPr>
        <p:spPr>
          <a:xfrm>
            <a:off x="533400" y="5638800"/>
            <a:ext cx="11049000" cy="830997"/>
          </a:xfrm>
          <a:prstGeom prst="rect">
            <a:avLst/>
          </a:prstGeom>
          <a:noFill/>
        </p:spPr>
        <p:txBody>
          <a:bodyPr wrap="square" rtlCol="0">
            <a:spAutoFit/>
          </a:bodyPr>
          <a:lstStyle/>
          <a:p>
            <a:pPr algn="ctr"/>
            <a:r>
              <a:rPr lang="en-US" sz="2400" dirty="0"/>
              <a:t>When Appling entered the Army in January 1944, his wife said “The war will be over soon because, outside of baseball, Luke never held a job for over two weeks.”</a:t>
            </a:r>
          </a:p>
        </p:txBody>
      </p:sp>
    </p:spTree>
    <p:extLst>
      <p:ext uri="{BB962C8B-B14F-4D97-AF65-F5344CB8AC3E}">
        <p14:creationId xmlns:p14="http://schemas.microsoft.com/office/powerpoint/2010/main" val="414580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extBox 4"/>
          <p:cNvSpPr txBox="1"/>
          <p:nvPr/>
        </p:nvSpPr>
        <p:spPr>
          <a:xfrm>
            <a:off x="990600" y="381000"/>
            <a:ext cx="10744200" cy="954107"/>
          </a:xfrm>
          <a:prstGeom prst="rect">
            <a:avLst/>
          </a:prstGeom>
          <a:noFill/>
        </p:spPr>
        <p:txBody>
          <a:bodyPr wrap="square" rtlCol="0">
            <a:spAutoFit/>
          </a:bodyPr>
          <a:lstStyle/>
          <a:p>
            <a:pPr algn="ctr"/>
            <a:r>
              <a:rPr lang="en-US" sz="2800" dirty="0" smtClean="0"/>
              <a:t>Seaman 2</a:t>
            </a:r>
            <a:r>
              <a:rPr lang="en-US" sz="2800" baseline="30000" dirty="0" smtClean="0"/>
              <a:t>nd</a:t>
            </a:r>
            <a:r>
              <a:rPr lang="en-US" sz="2800" dirty="0" smtClean="0"/>
              <a:t> Class Yogi </a:t>
            </a:r>
            <a:r>
              <a:rPr lang="en-US" sz="2800" dirty="0"/>
              <a:t>Berra, </a:t>
            </a:r>
            <a:r>
              <a:rPr lang="en-US" sz="2800" dirty="0" smtClean="0"/>
              <a:t>U.S. Navy</a:t>
            </a:r>
            <a:endParaRPr lang="en-US" sz="2800" dirty="0"/>
          </a:p>
          <a:p>
            <a:pPr algn="ctr"/>
            <a:r>
              <a:rPr lang="en-US" sz="2800" dirty="0"/>
              <a:t>New York Yankees C (HOF)</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676400"/>
            <a:ext cx="4114800" cy="3429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5389" y="1746584"/>
            <a:ext cx="3661612" cy="3429000"/>
          </a:xfrm>
          <a:prstGeom prst="rect">
            <a:avLst/>
          </a:prstGeom>
        </p:spPr>
      </p:pic>
      <p:sp>
        <p:nvSpPr>
          <p:cNvPr id="8" name="TextBox 7"/>
          <p:cNvSpPr txBox="1"/>
          <p:nvPr/>
        </p:nvSpPr>
        <p:spPr>
          <a:xfrm>
            <a:off x="533400" y="5486400"/>
            <a:ext cx="11049000" cy="830997"/>
          </a:xfrm>
          <a:prstGeom prst="rect">
            <a:avLst/>
          </a:prstGeom>
          <a:noFill/>
        </p:spPr>
        <p:txBody>
          <a:bodyPr wrap="square" rtlCol="0">
            <a:spAutoFit/>
          </a:bodyPr>
          <a:lstStyle/>
          <a:p>
            <a:pPr algn="ctr"/>
            <a:r>
              <a:rPr lang="en-US" sz="2400" dirty="0"/>
              <a:t>Yogi was a Gunner’s Mate on a rocket-launching landing craft on Omaha Beach during D-Day on June 6, 1945. He said “it was just like a 4</a:t>
            </a:r>
            <a:r>
              <a:rPr lang="en-US" sz="2400" baseline="30000" dirty="0"/>
              <a:t>th</a:t>
            </a:r>
            <a:r>
              <a:rPr lang="en-US" sz="2400" dirty="0"/>
              <a:t> of July celebration.”</a:t>
            </a:r>
          </a:p>
        </p:txBody>
      </p:sp>
    </p:spTree>
    <p:extLst>
      <p:ext uri="{BB962C8B-B14F-4D97-AF65-F5344CB8AC3E}">
        <p14:creationId xmlns:p14="http://schemas.microsoft.com/office/powerpoint/2010/main" val="2221056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extBox 4"/>
          <p:cNvSpPr txBox="1"/>
          <p:nvPr/>
        </p:nvSpPr>
        <p:spPr>
          <a:xfrm>
            <a:off x="990600" y="381000"/>
            <a:ext cx="10744200" cy="954107"/>
          </a:xfrm>
          <a:prstGeom prst="rect">
            <a:avLst/>
          </a:prstGeom>
          <a:noFill/>
        </p:spPr>
        <p:txBody>
          <a:bodyPr wrap="square" rtlCol="0">
            <a:spAutoFit/>
          </a:bodyPr>
          <a:lstStyle/>
          <a:p>
            <a:pPr algn="ctr"/>
            <a:r>
              <a:rPr lang="en-US" sz="2800" dirty="0" smtClean="0"/>
              <a:t>Chief Specialist Bob </a:t>
            </a:r>
            <a:r>
              <a:rPr lang="en-US" sz="2800" dirty="0"/>
              <a:t>Feller, </a:t>
            </a:r>
            <a:r>
              <a:rPr lang="en-US" sz="2800" dirty="0" smtClean="0"/>
              <a:t>U. S. Navy</a:t>
            </a:r>
            <a:endParaRPr lang="en-US" sz="2800" dirty="0"/>
          </a:p>
          <a:p>
            <a:pPr algn="ctr"/>
            <a:r>
              <a:rPr lang="en-US" sz="2800" dirty="0"/>
              <a:t>Cleveland Indians P (HOF)</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676400"/>
            <a:ext cx="3581400" cy="39624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0" y="1676400"/>
            <a:ext cx="3649980" cy="3962400"/>
          </a:xfrm>
          <a:prstGeom prst="rect">
            <a:avLst/>
          </a:prstGeom>
        </p:spPr>
      </p:pic>
      <p:sp>
        <p:nvSpPr>
          <p:cNvPr id="8" name="TextBox 7"/>
          <p:cNvSpPr txBox="1"/>
          <p:nvPr/>
        </p:nvSpPr>
        <p:spPr>
          <a:xfrm>
            <a:off x="533400" y="5874603"/>
            <a:ext cx="11049000" cy="461665"/>
          </a:xfrm>
          <a:prstGeom prst="rect">
            <a:avLst/>
          </a:prstGeom>
          <a:noFill/>
        </p:spPr>
        <p:txBody>
          <a:bodyPr wrap="square" rtlCol="0">
            <a:spAutoFit/>
          </a:bodyPr>
          <a:lstStyle/>
          <a:p>
            <a:pPr algn="ctr"/>
            <a:r>
              <a:rPr lang="en-US" sz="2400" dirty="0"/>
              <a:t>Feller was chief of an anti-aircraft crew on the USS Alabama for </a:t>
            </a:r>
            <a:r>
              <a:rPr lang="en-US" sz="2400" dirty="0" smtClean="0"/>
              <a:t>during </a:t>
            </a:r>
            <a:r>
              <a:rPr lang="en-US" sz="2400" dirty="0"/>
              <a:t>WWII.</a:t>
            </a:r>
          </a:p>
        </p:txBody>
      </p:sp>
    </p:spTree>
    <p:extLst>
      <p:ext uri="{BB962C8B-B14F-4D97-AF65-F5344CB8AC3E}">
        <p14:creationId xmlns:p14="http://schemas.microsoft.com/office/powerpoint/2010/main" val="3885457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extBox 4"/>
          <p:cNvSpPr txBox="1"/>
          <p:nvPr/>
        </p:nvSpPr>
        <p:spPr>
          <a:xfrm>
            <a:off x="990600" y="152400"/>
            <a:ext cx="10744200" cy="954107"/>
          </a:xfrm>
          <a:prstGeom prst="rect">
            <a:avLst/>
          </a:prstGeom>
          <a:noFill/>
        </p:spPr>
        <p:txBody>
          <a:bodyPr wrap="square" rtlCol="0">
            <a:spAutoFit/>
          </a:bodyPr>
          <a:lstStyle/>
          <a:p>
            <a:pPr algn="ctr"/>
            <a:r>
              <a:rPr lang="en-US" sz="2800" dirty="0"/>
              <a:t>Major Ralph </a:t>
            </a:r>
            <a:r>
              <a:rPr lang="en-US" sz="2800" dirty="0" err="1"/>
              <a:t>Houk</a:t>
            </a:r>
            <a:r>
              <a:rPr lang="en-US" sz="2800" dirty="0"/>
              <a:t>, </a:t>
            </a:r>
            <a:r>
              <a:rPr lang="en-US" sz="2800" dirty="0" smtClean="0"/>
              <a:t>U. S. Army</a:t>
            </a:r>
            <a:endParaRPr lang="en-US" sz="2800" dirty="0"/>
          </a:p>
          <a:p>
            <a:pPr algn="ctr"/>
            <a:r>
              <a:rPr lang="en-US" sz="2800" dirty="0"/>
              <a:t>New York Yankees C/</a:t>
            </a:r>
            <a:r>
              <a:rPr lang="en-US" sz="2800" dirty="0" err="1"/>
              <a:t>Mgr</a:t>
            </a:r>
            <a:endParaRPr lang="en-US" sz="2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1561" y="1335107"/>
            <a:ext cx="3173077" cy="399889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2800" y="1335107"/>
            <a:ext cx="2971800" cy="3998893"/>
          </a:xfrm>
          <a:prstGeom prst="rect">
            <a:avLst/>
          </a:prstGeom>
        </p:spPr>
      </p:pic>
      <p:sp>
        <p:nvSpPr>
          <p:cNvPr id="8" name="TextBox 7"/>
          <p:cNvSpPr txBox="1"/>
          <p:nvPr/>
        </p:nvSpPr>
        <p:spPr>
          <a:xfrm>
            <a:off x="533400" y="5410200"/>
            <a:ext cx="11049000" cy="1200329"/>
          </a:xfrm>
          <a:prstGeom prst="rect">
            <a:avLst/>
          </a:prstGeom>
          <a:noFill/>
        </p:spPr>
        <p:txBody>
          <a:bodyPr wrap="square" rtlCol="0">
            <a:spAutoFit/>
          </a:bodyPr>
          <a:lstStyle/>
          <a:p>
            <a:pPr algn="ctr"/>
            <a:r>
              <a:rPr lang="en-US" sz="2400" dirty="0" err="1"/>
              <a:t>Houk</a:t>
            </a:r>
            <a:r>
              <a:rPr lang="en-US" sz="2400" dirty="0"/>
              <a:t> landed at Omaha Beach on D-Day and later fought at the Battle of the Bulge. He was awarded the Bronze Star, Purple Heart and Silver Star for his service as a platoon leader.</a:t>
            </a:r>
          </a:p>
        </p:txBody>
      </p:sp>
    </p:spTree>
    <p:extLst>
      <p:ext uri="{BB962C8B-B14F-4D97-AF65-F5344CB8AC3E}">
        <p14:creationId xmlns:p14="http://schemas.microsoft.com/office/powerpoint/2010/main" val="151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extBox 4"/>
          <p:cNvSpPr txBox="1"/>
          <p:nvPr/>
        </p:nvSpPr>
        <p:spPr>
          <a:xfrm>
            <a:off x="990600" y="152400"/>
            <a:ext cx="10744200" cy="954107"/>
          </a:xfrm>
          <a:prstGeom prst="rect">
            <a:avLst/>
          </a:prstGeom>
          <a:noFill/>
        </p:spPr>
        <p:txBody>
          <a:bodyPr wrap="square" rtlCol="0">
            <a:spAutoFit/>
          </a:bodyPr>
          <a:lstStyle/>
          <a:p>
            <a:pPr algn="ctr"/>
            <a:r>
              <a:rPr lang="en-US" sz="2800" dirty="0" smtClean="0"/>
              <a:t>1</a:t>
            </a:r>
            <a:r>
              <a:rPr lang="en-US" sz="2800" baseline="30000" dirty="0" smtClean="0"/>
              <a:t>st</a:t>
            </a:r>
            <a:r>
              <a:rPr lang="en-US" sz="2800" dirty="0" smtClean="0"/>
              <a:t> Lt. Warren </a:t>
            </a:r>
            <a:r>
              <a:rPr lang="en-US" sz="2800" dirty="0" err="1"/>
              <a:t>S</a:t>
            </a:r>
            <a:r>
              <a:rPr lang="en-US" sz="2800" dirty="0" err="1" smtClean="0"/>
              <a:t>pahn</a:t>
            </a:r>
            <a:r>
              <a:rPr lang="en-US" sz="2800" dirty="0" smtClean="0"/>
              <a:t>, U. S. Army</a:t>
            </a:r>
            <a:endParaRPr lang="en-US" sz="2800" dirty="0"/>
          </a:p>
          <a:p>
            <a:pPr algn="ctr"/>
            <a:r>
              <a:rPr lang="en-US" sz="2800" dirty="0" smtClean="0"/>
              <a:t>Boston/Milwaukee Braves (HOF)</a:t>
            </a:r>
            <a:endParaRPr lang="en-US" sz="2800" dirty="0"/>
          </a:p>
        </p:txBody>
      </p:sp>
      <p:sp>
        <p:nvSpPr>
          <p:cNvPr id="2" name="AutoShape 2" descr="Image result for warren spahn"/>
          <p:cNvSpPr>
            <a:spLocks noChangeAspect="1" noChangeArrowheads="1"/>
          </p:cNvSpPr>
          <p:nvPr/>
        </p:nvSpPr>
        <p:spPr bwMode="auto">
          <a:xfrm>
            <a:off x="0" y="-136525"/>
            <a:ext cx="1362075" cy="1657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0" name="Picture 4" descr="Warren Spahn 1953.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1520825"/>
            <a:ext cx="2667000" cy="38131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33600" y="5749498"/>
            <a:ext cx="8686800" cy="830997"/>
          </a:xfrm>
          <a:prstGeom prst="rect">
            <a:avLst/>
          </a:prstGeom>
        </p:spPr>
        <p:txBody>
          <a:bodyPr wrap="square">
            <a:spAutoFit/>
          </a:bodyPr>
          <a:lstStyle/>
          <a:p>
            <a:r>
              <a:rPr lang="en-US" sz="2400" dirty="0"/>
              <a:t>“The Army taught me something about challenges, and about what’s important and what isn’t.”</a:t>
            </a:r>
          </a:p>
        </p:txBody>
      </p:sp>
      <p:pic>
        <p:nvPicPr>
          <p:cNvPr id="4102" name="Picture 6" descr="http://www.usace.army.mil/Portals/2/siteimages/120104-M-LC381-04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6033" y="1106506"/>
            <a:ext cx="3171825" cy="45053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Purple He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3867" y="2460624"/>
            <a:ext cx="1019175" cy="193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27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extBox 4"/>
          <p:cNvSpPr txBox="1"/>
          <p:nvPr/>
        </p:nvSpPr>
        <p:spPr>
          <a:xfrm>
            <a:off x="990600" y="152400"/>
            <a:ext cx="10744200" cy="954107"/>
          </a:xfrm>
          <a:prstGeom prst="rect">
            <a:avLst/>
          </a:prstGeom>
          <a:noFill/>
        </p:spPr>
        <p:txBody>
          <a:bodyPr wrap="square" rtlCol="0">
            <a:spAutoFit/>
          </a:bodyPr>
          <a:lstStyle/>
          <a:p>
            <a:pPr algn="ctr"/>
            <a:r>
              <a:rPr lang="en-US" sz="2800" dirty="0" smtClean="0"/>
              <a:t>2</a:t>
            </a:r>
            <a:r>
              <a:rPr lang="en-US" sz="2800" baseline="30000" dirty="0" smtClean="0"/>
              <a:t>nd</a:t>
            </a:r>
            <a:r>
              <a:rPr lang="en-US" sz="2800" dirty="0" smtClean="0"/>
              <a:t> Lt. Ted Williams, U. S. Marine Corps</a:t>
            </a:r>
            <a:endParaRPr lang="en-US" sz="2800" dirty="0"/>
          </a:p>
          <a:p>
            <a:pPr algn="ctr"/>
            <a:r>
              <a:rPr lang="en-US" sz="2800" dirty="0" smtClean="0"/>
              <a:t>Boston Red Sox (HOF)</a:t>
            </a:r>
            <a:endParaRPr lang="en-US" sz="2800" dirty="0"/>
          </a:p>
        </p:txBody>
      </p:sp>
      <p:sp>
        <p:nvSpPr>
          <p:cNvPr id="2" name="AutoShape 2" descr="Image result for warren spahn"/>
          <p:cNvSpPr>
            <a:spLocks noChangeAspect="1" noChangeArrowheads="1"/>
          </p:cNvSpPr>
          <p:nvPr/>
        </p:nvSpPr>
        <p:spPr bwMode="auto">
          <a:xfrm>
            <a:off x="0" y="-136525"/>
            <a:ext cx="1362075" cy="1657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2133600" y="5749498"/>
            <a:ext cx="8686800" cy="830997"/>
          </a:xfrm>
          <a:prstGeom prst="rect">
            <a:avLst/>
          </a:prstGeom>
        </p:spPr>
        <p:txBody>
          <a:bodyPr wrap="square">
            <a:spAutoFit/>
          </a:bodyPr>
          <a:lstStyle/>
          <a:p>
            <a:r>
              <a:rPr lang="en-US" sz="2400" dirty="0" smtClean="0"/>
              <a:t>Williams flew 39 combat missions in Korea.  During half of those missions, he was John Glenn’s wingman.</a:t>
            </a:r>
            <a:endParaRPr lang="en-US" sz="2400" dirty="0"/>
          </a:p>
        </p:txBody>
      </p:sp>
      <p:pic>
        <p:nvPicPr>
          <p:cNvPr id="5122" name="Picture 2" descr="http://www.baseballinwartime.com/images/ted_williams_kore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905000"/>
            <a:ext cx="411479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ed Willia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1905000"/>
            <a:ext cx="30480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02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extBox 4"/>
          <p:cNvSpPr txBox="1"/>
          <p:nvPr/>
        </p:nvSpPr>
        <p:spPr>
          <a:xfrm>
            <a:off x="990600" y="152400"/>
            <a:ext cx="10744200" cy="523220"/>
          </a:xfrm>
          <a:prstGeom prst="rect">
            <a:avLst/>
          </a:prstGeom>
          <a:noFill/>
        </p:spPr>
        <p:txBody>
          <a:bodyPr wrap="square" rtlCol="0">
            <a:spAutoFit/>
          </a:bodyPr>
          <a:lstStyle/>
          <a:p>
            <a:pPr algn="ctr"/>
            <a:r>
              <a:rPr lang="en-US" sz="2800" dirty="0" smtClean="0"/>
              <a:t>KEEP ‘EM PLAYING</a:t>
            </a:r>
            <a:endParaRPr lang="en-US" sz="2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2700" y="990600"/>
            <a:ext cx="5067300" cy="5486400"/>
          </a:xfrm>
          <a:prstGeom prst="rect">
            <a:avLst/>
          </a:prstGeom>
        </p:spPr>
      </p:pic>
      <p:sp>
        <p:nvSpPr>
          <p:cNvPr id="8" name="TextBox 7"/>
          <p:cNvSpPr txBox="1"/>
          <p:nvPr/>
        </p:nvSpPr>
        <p:spPr>
          <a:xfrm>
            <a:off x="838200" y="1143000"/>
            <a:ext cx="4876800" cy="1815882"/>
          </a:xfrm>
          <a:prstGeom prst="rect">
            <a:avLst/>
          </a:prstGeom>
          <a:noFill/>
        </p:spPr>
        <p:txBody>
          <a:bodyPr wrap="square" rtlCol="0">
            <a:spAutoFit/>
          </a:bodyPr>
          <a:lstStyle/>
          <a:p>
            <a:r>
              <a:rPr lang="en-US" sz="2000" dirty="0" smtClean="0"/>
              <a:t>Great Lake Navy Team in 1943 featured Mickey Cochrane and Johnny Mize</a:t>
            </a:r>
          </a:p>
          <a:p>
            <a:endParaRPr lang="en-US" dirty="0" smtClean="0"/>
          </a:p>
          <a:p>
            <a:r>
              <a:rPr lang="en-US" dirty="0" smtClean="0"/>
              <a:t>Joe </a:t>
            </a:r>
            <a:r>
              <a:rPr lang="en-US" dirty="0" err="1" smtClean="0"/>
              <a:t>Dimaggio</a:t>
            </a:r>
            <a:r>
              <a:rPr lang="en-US" dirty="0" smtClean="0"/>
              <a:t> (Army) and Pee Wee Reese (Navy) played against each other for the Central Pacific Service Championship in 1944.  </a:t>
            </a:r>
          </a:p>
        </p:txBody>
      </p:sp>
      <p:pic>
        <p:nvPicPr>
          <p:cNvPr id="3076" name="Picture 4" descr="https://www.abmc.gov/sites/default/files/styles/interior/public/galleries/DiMaggio_Reese_Sign_Baseballs_Cropped.jpg?itok=vMTYeAtK">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7250" y="-7886700"/>
            <a:ext cx="304800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owner\Desktop\BasebALZ 1976\DiMaggio_Reese_Sign_Baseballs_Cropp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348789"/>
            <a:ext cx="43434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79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extBox 4"/>
          <p:cNvSpPr txBox="1"/>
          <p:nvPr/>
        </p:nvSpPr>
        <p:spPr>
          <a:xfrm>
            <a:off x="990600" y="152400"/>
            <a:ext cx="10744200" cy="523220"/>
          </a:xfrm>
          <a:prstGeom prst="rect">
            <a:avLst/>
          </a:prstGeom>
          <a:noFill/>
        </p:spPr>
        <p:txBody>
          <a:bodyPr wrap="square" rtlCol="0">
            <a:spAutoFit/>
          </a:bodyPr>
          <a:lstStyle/>
          <a:p>
            <a:pPr algn="ctr"/>
            <a:r>
              <a:rPr lang="en-US" sz="2800" dirty="0" smtClean="0"/>
              <a:t>Negro League players in World War II</a:t>
            </a:r>
            <a:endParaRPr lang="en-US" sz="2800" dirty="0"/>
          </a:p>
        </p:txBody>
      </p:sp>
      <p:sp>
        <p:nvSpPr>
          <p:cNvPr id="8" name="TextBox 7"/>
          <p:cNvSpPr txBox="1"/>
          <p:nvPr/>
        </p:nvSpPr>
        <p:spPr>
          <a:xfrm>
            <a:off x="838200" y="1143000"/>
            <a:ext cx="5257800" cy="2092881"/>
          </a:xfrm>
          <a:prstGeom prst="rect">
            <a:avLst/>
          </a:prstGeom>
          <a:noFill/>
        </p:spPr>
        <p:txBody>
          <a:bodyPr wrap="square" rtlCol="0">
            <a:spAutoFit/>
          </a:bodyPr>
          <a:lstStyle/>
          <a:p>
            <a:r>
              <a:rPr lang="en-US" sz="2800" dirty="0" smtClean="0"/>
              <a:t>“If they can fight and die on Okinawa and </a:t>
            </a:r>
            <a:r>
              <a:rPr lang="en-US" sz="2800" dirty="0" err="1" smtClean="0"/>
              <a:t>Guadacanal</a:t>
            </a:r>
            <a:r>
              <a:rPr lang="en-US" sz="2800" dirty="0" smtClean="0"/>
              <a:t>…(then) they can play baseball in America.”</a:t>
            </a:r>
          </a:p>
          <a:p>
            <a:endParaRPr lang="en-US" dirty="0" smtClean="0"/>
          </a:p>
        </p:txBody>
      </p:sp>
      <p:pic>
        <p:nvPicPr>
          <p:cNvPr id="3076" name="Picture 4" descr="https://www.abmc.gov/sites/default/files/styles/interior/public/galleries/DiMaggio_Reese_Sign_Baseballs_Cropped.jpg?itok=vMTYeAtK">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7250" y="-7886700"/>
            <a:ext cx="3048000" cy="16573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58000" y="4682289"/>
            <a:ext cx="4114800" cy="1200329"/>
          </a:xfrm>
          <a:prstGeom prst="rect">
            <a:avLst/>
          </a:prstGeom>
        </p:spPr>
        <p:txBody>
          <a:bodyPr wrap="square">
            <a:spAutoFit/>
          </a:bodyPr>
          <a:lstStyle/>
          <a:p>
            <a:r>
              <a:rPr lang="en-US" dirty="0" smtClean="0"/>
              <a:t>OISE All Stars, featured future </a:t>
            </a:r>
            <a:r>
              <a:rPr lang="en-US" dirty="0" err="1" smtClean="0"/>
              <a:t>HOFers</a:t>
            </a:r>
            <a:r>
              <a:rPr lang="en-US" dirty="0" smtClean="0"/>
              <a:t> Leon Day and Willard Brown.  This team won the 1945 European Theater “world series”.  </a:t>
            </a:r>
            <a:endParaRPr lang="en-US" dirty="0"/>
          </a:p>
        </p:txBody>
      </p:sp>
      <p:pic>
        <p:nvPicPr>
          <p:cNvPr id="3074" name="Picture 2" descr="E:\SanDisk SecureAccess\ALZ FILES\1946OISEstars.jpg.CROP.original-origina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9295" y="858253"/>
            <a:ext cx="5410200" cy="36766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SanDisk SecureAccess\ALZ FILES\Monte Irvi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168" y="3577389"/>
            <a:ext cx="3060032" cy="2209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E:\SanDisk SecureAccess\ALZ FILES\Larry Doby.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8179" y="3049003"/>
            <a:ext cx="23622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27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extBox 4"/>
          <p:cNvSpPr txBox="1"/>
          <p:nvPr/>
        </p:nvSpPr>
        <p:spPr>
          <a:xfrm>
            <a:off x="1143000" y="193431"/>
            <a:ext cx="10744200" cy="584775"/>
          </a:xfrm>
          <a:prstGeom prst="rect">
            <a:avLst/>
          </a:prstGeom>
          <a:noFill/>
        </p:spPr>
        <p:txBody>
          <a:bodyPr wrap="square" rtlCol="0">
            <a:spAutoFit/>
          </a:bodyPr>
          <a:lstStyle/>
          <a:p>
            <a:pPr algn="ctr"/>
            <a:r>
              <a:rPr lang="en-US" sz="3200" dirty="0" smtClean="0"/>
              <a:t>Baseball and Vietnam</a:t>
            </a:r>
            <a:endParaRPr lang="en-US" sz="3200" dirty="0"/>
          </a:p>
        </p:txBody>
      </p:sp>
      <p:sp>
        <p:nvSpPr>
          <p:cNvPr id="8" name="TextBox 7"/>
          <p:cNvSpPr txBox="1"/>
          <p:nvPr/>
        </p:nvSpPr>
        <p:spPr>
          <a:xfrm>
            <a:off x="1023854" y="1142999"/>
            <a:ext cx="10433050" cy="461665"/>
          </a:xfrm>
          <a:prstGeom prst="rect">
            <a:avLst/>
          </a:prstGeom>
          <a:noFill/>
        </p:spPr>
        <p:txBody>
          <a:bodyPr wrap="square" rtlCol="0">
            <a:spAutoFit/>
          </a:bodyPr>
          <a:lstStyle/>
          <a:p>
            <a:r>
              <a:rPr lang="en-US" sz="2400" dirty="0" smtClean="0"/>
              <a:t>113 major leaguers served in the military service during the Vietnam War</a:t>
            </a:r>
          </a:p>
        </p:txBody>
      </p:sp>
      <p:pic>
        <p:nvPicPr>
          <p:cNvPr id="3076" name="Picture 4" descr="https://www.abmc.gov/sites/default/files/styles/interior/public/galleries/DiMaggio_Reese_Sign_Baseballs_Cropped.jpg?itok=vMTYeAtK">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7250" y="-7886700"/>
            <a:ext cx="304800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E:\SanDisk SecureAccess\ALZ FILES\May carlo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7250" y="1700917"/>
            <a:ext cx="2216150" cy="2891136"/>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E:\SanDisk SecureAccess\ALZ FILES\Bumbr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3644401"/>
            <a:ext cx="2286000" cy="2921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E:\SanDisk SecureAccess\ALZ FILES\Bibby.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1700917"/>
            <a:ext cx="2438400" cy="314483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SanDisk SecureAccess\ALZ FILES\g Maddox.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5201" y="3886200"/>
            <a:ext cx="243205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E:\SanDisk SecureAccess\ALZ FILES\Jone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89884" y="1700917"/>
            <a:ext cx="1991228" cy="2728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23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extBox 4"/>
          <p:cNvSpPr txBox="1"/>
          <p:nvPr/>
        </p:nvSpPr>
        <p:spPr>
          <a:xfrm>
            <a:off x="990600" y="76200"/>
            <a:ext cx="10744200" cy="523220"/>
          </a:xfrm>
          <a:prstGeom prst="rect">
            <a:avLst/>
          </a:prstGeom>
          <a:noFill/>
        </p:spPr>
        <p:txBody>
          <a:bodyPr wrap="square" rtlCol="0">
            <a:spAutoFit/>
          </a:bodyPr>
          <a:lstStyle/>
          <a:p>
            <a:pPr algn="ctr"/>
            <a:r>
              <a:rPr lang="en-US" sz="2800" dirty="0"/>
              <a:t>Some Major Leaguers Awarded the Purple Heart </a:t>
            </a:r>
          </a:p>
        </p:txBody>
      </p:sp>
      <p:sp>
        <p:nvSpPr>
          <p:cNvPr id="8" name="TextBox 7"/>
          <p:cNvSpPr txBox="1"/>
          <p:nvPr/>
        </p:nvSpPr>
        <p:spPr>
          <a:xfrm>
            <a:off x="533400" y="914400"/>
            <a:ext cx="4876800" cy="800219"/>
          </a:xfrm>
          <a:prstGeom prst="rect">
            <a:avLst/>
          </a:prstGeom>
          <a:noFill/>
        </p:spPr>
        <p:txBody>
          <a:bodyPr wrap="square" rtlCol="0">
            <a:spAutoFit/>
          </a:bodyPr>
          <a:lstStyle/>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278414"/>
            <a:ext cx="2501900" cy="4114800"/>
          </a:xfrm>
          <a:prstGeom prst="rect">
            <a:avLst/>
          </a:prstGeom>
        </p:spPr>
      </p:pic>
      <p:sp>
        <p:nvSpPr>
          <p:cNvPr id="3" name="TextBox 2"/>
          <p:cNvSpPr txBox="1"/>
          <p:nvPr/>
        </p:nvSpPr>
        <p:spPr>
          <a:xfrm>
            <a:off x="304800" y="561474"/>
            <a:ext cx="7543800" cy="6001643"/>
          </a:xfrm>
          <a:prstGeom prst="rect">
            <a:avLst/>
          </a:prstGeom>
          <a:noFill/>
        </p:spPr>
        <p:txBody>
          <a:bodyPr wrap="square" rtlCol="0">
            <a:spAutoFit/>
          </a:bodyPr>
          <a:lstStyle/>
          <a:p>
            <a:pPr marL="342900" indent="-342900">
              <a:buFont typeface="Arial" panose="020B0604020202020204" pitchFamily="34" charset="0"/>
              <a:buChar char="•"/>
            </a:pPr>
            <a:r>
              <a:rPr lang="en-US" sz="2400" dirty="0"/>
              <a:t>Lou </a:t>
            </a:r>
            <a:r>
              <a:rPr lang="en-US" sz="2400" dirty="0" err="1"/>
              <a:t>Brissie</a:t>
            </a:r>
            <a:r>
              <a:rPr lang="en-US" sz="2400" dirty="0"/>
              <a:t>, Philadelphia A’s</a:t>
            </a:r>
          </a:p>
          <a:p>
            <a:pPr marL="342900" indent="-342900">
              <a:buFont typeface="Arial" panose="020B0604020202020204" pitchFamily="34" charset="0"/>
              <a:buChar char="•"/>
            </a:pPr>
            <a:r>
              <a:rPr lang="en-US" sz="2400" dirty="0" smtClean="0"/>
              <a:t>Gene </a:t>
            </a:r>
            <a:r>
              <a:rPr lang="en-US" sz="2400" dirty="0"/>
              <a:t>Bearden, Cleveland Indians</a:t>
            </a:r>
          </a:p>
          <a:p>
            <a:endParaRPr lang="en-US" sz="2400" dirty="0"/>
          </a:p>
          <a:p>
            <a:pPr marL="342900" indent="-342900">
              <a:buFont typeface="Arial" panose="020B0604020202020204" pitchFamily="34" charset="0"/>
              <a:buChar char="•"/>
            </a:pPr>
            <a:r>
              <a:rPr lang="en-US" sz="2400" dirty="0"/>
              <a:t>Bill </a:t>
            </a:r>
            <a:r>
              <a:rPr lang="en-US" sz="2400" dirty="0" err="1"/>
              <a:t>Veeck</a:t>
            </a:r>
            <a:r>
              <a:rPr lang="en-US" sz="2400" dirty="0"/>
              <a:t>, Chicago White Sox (Owner)</a:t>
            </a:r>
          </a:p>
          <a:p>
            <a:pPr marL="342900" indent="-342900">
              <a:buFont typeface="Arial" panose="020B0604020202020204" pitchFamily="34" charset="0"/>
              <a:buChar char="•"/>
            </a:pPr>
            <a:r>
              <a:rPr lang="en-US" sz="2400" dirty="0" smtClean="0"/>
              <a:t>Bob </a:t>
            </a:r>
            <a:r>
              <a:rPr lang="en-US" sz="2400" dirty="0"/>
              <a:t>Savage, Philadelphia A’s (3x)</a:t>
            </a:r>
          </a:p>
          <a:p>
            <a:endParaRPr lang="en-US" sz="2400" dirty="0"/>
          </a:p>
          <a:p>
            <a:pPr marL="342900" indent="-342900">
              <a:buFont typeface="Arial" panose="020B0604020202020204" pitchFamily="34" charset="0"/>
              <a:buChar char="•"/>
            </a:pPr>
            <a:r>
              <a:rPr lang="en-US" sz="2400" dirty="0"/>
              <a:t>Bert Shepard, Washington Senators</a:t>
            </a:r>
          </a:p>
          <a:p>
            <a:pPr marL="342900" indent="-342900">
              <a:buFont typeface="Arial" panose="020B0604020202020204" pitchFamily="34" charset="0"/>
              <a:buChar char="•"/>
            </a:pPr>
            <a:r>
              <a:rPr lang="en-US" sz="2400" dirty="0" smtClean="0"/>
              <a:t>Rex </a:t>
            </a:r>
            <a:r>
              <a:rPr lang="en-US" sz="2400" dirty="0"/>
              <a:t>Barney, Brooklyn </a:t>
            </a:r>
            <a:r>
              <a:rPr lang="en-US" sz="2400" dirty="0" smtClean="0"/>
              <a:t>Dodgers</a:t>
            </a:r>
          </a:p>
          <a:p>
            <a:pPr marL="342900" indent="-342900">
              <a:buFont typeface="Arial" panose="020B0604020202020204" pitchFamily="34" charset="0"/>
              <a:buChar char="•"/>
            </a:pPr>
            <a:r>
              <a:rPr lang="en-US" sz="2400" dirty="0" smtClean="0"/>
              <a:t>Ralph </a:t>
            </a:r>
            <a:r>
              <a:rPr lang="en-US" sz="2400" dirty="0" err="1" smtClean="0"/>
              <a:t>Houk</a:t>
            </a:r>
            <a:r>
              <a:rPr lang="en-US" sz="2400" dirty="0" smtClean="0"/>
              <a:t> – NY Yankees</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Hall of Famers: </a:t>
            </a:r>
          </a:p>
          <a:p>
            <a:pPr marL="342900" indent="-342900">
              <a:buFont typeface="Arial" panose="020B0604020202020204" pitchFamily="34" charset="0"/>
              <a:buChar char="•"/>
            </a:pPr>
            <a:r>
              <a:rPr lang="en-US" sz="2400" dirty="0" smtClean="0"/>
              <a:t>Hoyt Wilhelm and Warren </a:t>
            </a:r>
            <a:r>
              <a:rPr lang="en-US" sz="2400" dirty="0" err="1" smtClean="0"/>
              <a:t>Spahn</a:t>
            </a:r>
            <a:endParaRPr lang="en-US" sz="2400" dirty="0"/>
          </a:p>
          <a:p>
            <a:endParaRPr lang="en-US" sz="2400" dirty="0"/>
          </a:p>
          <a:p>
            <a:pPr marL="342900" indent="-342900">
              <a:buFont typeface="Arial" panose="020B0604020202020204" pitchFamily="34" charset="0"/>
              <a:buChar char="•"/>
            </a:pPr>
            <a:r>
              <a:rPr lang="en-US" sz="2400" dirty="0"/>
              <a:t>Roy Gleason, LA Dodgers </a:t>
            </a:r>
            <a:r>
              <a:rPr lang="en-US" sz="2400" dirty="0" smtClean="0"/>
              <a:t>(Vietnam)</a:t>
            </a:r>
          </a:p>
          <a:p>
            <a:pPr marL="342900" indent="-342900">
              <a:buFont typeface="Arial" panose="020B0604020202020204" pitchFamily="34" charset="0"/>
              <a:buChar char="•"/>
            </a:pPr>
            <a:r>
              <a:rPr lang="en-US" sz="2400" dirty="0" smtClean="0"/>
              <a:t>Chuck Goggin, Pirates (Vietnam</a:t>
            </a:r>
            <a:r>
              <a:rPr lang="en-US" sz="2400" dirty="0"/>
              <a:t>)</a:t>
            </a:r>
          </a:p>
          <a:p>
            <a:endParaRPr lang="en-US" sz="2400" dirty="0"/>
          </a:p>
        </p:txBody>
      </p:sp>
      <p:pic>
        <p:nvPicPr>
          <p:cNvPr id="5122" name="Picture 2" descr="E:\SanDisk SecureAccess\ALZ FILES\Gleas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2600" y="3562295"/>
            <a:ext cx="2286000" cy="300477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E:\SanDisk SecureAccess\ALZ FILES\coggi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24474" y="595564"/>
            <a:ext cx="2362200" cy="2867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96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TextBox 3"/>
          <p:cNvSpPr txBox="1"/>
          <p:nvPr/>
        </p:nvSpPr>
        <p:spPr>
          <a:xfrm>
            <a:off x="685800" y="381000"/>
            <a:ext cx="10896600" cy="1569660"/>
          </a:xfrm>
          <a:prstGeom prst="rect">
            <a:avLst/>
          </a:prstGeom>
          <a:noFill/>
        </p:spPr>
        <p:txBody>
          <a:bodyPr wrap="square" rtlCol="0">
            <a:spAutoFit/>
          </a:bodyPr>
          <a:lstStyle/>
          <a:p>
            <a:r>
              <a:rPr lang="en-US" sz="3200" dirty="0" smtClean="0"/>
              <a:t>“</a:t>
            </a:r>
            <a:r>
              <a:rPr lang="en-US" sz="3200" i="1" dirty="0" smtClean="0"/>
              <a:t>Ballplayers</a:t>
            </a:r>
            <a:r>
              <a:rPr lang="en-US" sz="3200" i="1" dirty="0"/>
              <a:t>, like every other American citizen, understand the importance of giving one's self for their </a:t>
            </a:r>
            <a:r>
              <a:rPr lang="en-US" sz="3200" i="1" dirty="0" smtClean="0"/>
              <a:t>country.” – </a:t>
            </a:r>
          </a:p>
          <a:p>
            <a:r>
              <a:rPr lang="en-US" sz="3200" dirty="0" smtClean="0"/>
              <a:t>	Baseball Hall of Fame</a:t>
            </a:r>
            <a:endParaRPr lang="en-US" sz="3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2662" y="2291565"/>
            <a:ext cx="3600450" cy="3770055"/>
          </a:xfrm>
          <a:prstGeom prst="rect">
            <a:avLst/>
          </a:prstGeom>
        </p:spPr>
      </p:pic>
      <p:sp>
        <p:nvSpPr>
          <p:cNvPr id="7" name="TextBox 6"/>
          <p:cNvSpPr txBox="1"/>
          <p:nvPr/>
        </p:nvSpPr>
        <p:spPr>
          <a:xfrm>
            <a:off x="685800" y="2514600"/>
            <a:ext cx="6553200" cy="2954655"/>
          </a:xfrm>
          <a:prstGeom prst="rect">
            <a:avLst/>
          </a:prstGeom>
          <a:noFill/>
        </p:spPr>
        <p:txBody>
          <a:bodyPr wrap="square" rtlCol="0">
            <a:spAutoFit/>
          </a:bodyPr>
          <a:lstStyle/>
          <a:p>
            <a:r>
              <a:rPr lang="en-US" sz="2400" i="1" dirty="0" smtClean="0"/>
              <a:t>Professional Ballplayers killed in a combat zone:</a:t>
            </a:r>
          </a:p>
          <a:p>
            <a:pPr marL="285750" indent="-285750">
              <a:buFont typeface="Arial" panose="020B0604020202020204" pitchFamily="34" charset="0"/>
              <a:buChar char="•"/>
            </a:pPr>
            <a:r>
              <a:rPr lang="en-US" sz="2400" i="1" dirty="0" smtClean="0"/>
              <a:t>WW I </a:t>
            </a:r>
            <a:r>
              <a:rPr lang="en-US" sz="2400" i="1" dirty="0" smtClean="0"/>
              <a:t>– Majors -8/ Minors-25/Negro Lg-2 </a:t>
            </a:r>
          </a:p>
          <a:p>
            <a:pPr marL="285750" indent="-285750">
              <a:buFont typeface="Arial" panose="020B0604020202020204" pitchFamily="34" charset="0"/>
              <a:buChar char="•"/>
            </a:pPr>
            <a:r>
              <a:rPr lang="en-US" sz="2400" i="1" dirty="0" smtClean="0"/>
              <a:t>World War II – Majors - 2/Minors - 151</a:t>
            </a:r>
            <a:endParaRPr lang="en-US" sz="2400" i="1" dirty="0"/>
          </a:p>
          <a:p>
            <a:pPr marL="285750" indent="-285750">
              <a:buFont typeface="Arial" panose="020B0604020202020204" pitchFamily="34" charset="0"/>
              <a:buChar char="•"/>
            </a:pPr>
            <a:r>
              <a:rPr lang="en-US" sz="2400" i="1" dirty="0" smtClean="0"/>
              <a:t>WW II – 70 Japanese pro ballplayers</a:t>
            </a:r>
          </a:p>
          <a:p>
            <a:pPr marL="285750" indent="-285750">
              <a:buFont typeface="Arial" panose="020B0604020202020204" pitchFamily="34" charset="0"/>
              <a:buChar char="•"/>
            </a:pPr>
            <a:r>
              <a:rPr lang="en-US" sz="2400" i="1" dirty="0" smtClean="0"/>
              <a:t>Korean </a:t>
            </a:r>
            <a:r>
              <a:rPr lang="en-US" sz="2400" i="1" dirty="0"/>
              <a:t>War - </a:t>
            </a:r>
            <a:r>
              <a:rPr lang="en-US" sz="2400" i="1" dirty="0" smtClean="0"/>
              <a:t> Majors- 1/ Minors - 19</a:t>
            </a:r>
            <a:endParaRPr lang="en-US" sz="2400" i="1" dirty="0"/>
          </a:p>
          <a:p>
            <a:pPr marL="285750" indent="-285750">
              <a:buFont typeface="Arial" panose="020B0604020202020204" pitchFamily="34" charset="0"/>
              <a:buChar char="•"/>
            </a:pPr>
            <a:r>
              <a:rPr lang="en-US" sz="2400" i="1" dirty="0"/>
              <a:t>Vietnam – </a:t>
            </a:r>
            <a:r>
              <a:rPr lang="en-US" sz="2400" i="1" dirty="0" smtClean="0"/>
              <a:t>9 minor </a:t>
            </a:r>
            <a:r>
              <a:rPr lang="en-US" sz="2400" i="1" dirty="0"/>
              <a:t>league </a:t>
            </a:r>
            <a:r>
              <a:rPr lang="en-US" sz="2400" i="1" dirty="0" smtClean="0"/>
              <a:t>players</a:t>
            </a:r>
          </a:p>
          <a:p>
            <a:pPr marL="285750" indent="-285750">
              <a:buFont typeface="Arial" panose="020B0604020202020204" pitchFamily="34" charset="0"/>
              <a:buChar char="•"/>
            </a:pPr>
            <a:r>
              <a:rPr lang="en-US" sz="2400" i="1" dirty="0" smtClean="0"/>
              <a:t>Post Vietnam – 1 minor leaguer</a:t>
            </a:r>
          </a:p>
          <a:p>
            <a:endParaRPr lang="en-US" dirty="0"/>
          </a:p>
        </p:txBody>
      </p:sp>
    </p:spTree>
    <p:extLst>
      <p:ext uri="{BB962C8B-B14F-4D97-AF65-F5344CB8AC3E}">
        <p14:creationId xmlns:p14="http://schemas.microsoft.com/office/powerpoint/2010/main" val="333587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TextBox 3"/>
          <p:cNvSpPr txBox="1"/>
          <p:nvPr/>
        </p:nvSpPr>
        <p:spPr>
          <a:xfrm>
            <a:off x="1295400" y="457200"/>
            <a:ext cx="10439400" cy="954107"/>
          </a:xfrm>
          <a:prstGeom prst="rect">
            <a:avLst/>
          </a:prstGeom>
          <a:noFill/>
        </p:spPr>
        <p:txBody>
          <a:bodyPr wrap="square" rtlCol="0">
            <a:spAutoFit/>
          </a:bodyPr>
          <a:lstStyle/>
          <a:p>
            <a:pPr algn="ctr"/>
            <a:r>
              <a:rPr lang="en-US" sz="2800" dirty="0"/>
              <a:t>Captain </a:t>
            </a:r>
            <a:r>
              <a:rPr lang="en-US" sz="2800" dirty="0" smtClean="0"/>
              <a:t>Eddie Grant</a:t>
            </a:r>
            <a:endParaRPr lang="en-US" sz="2800" dirty="0"/>
          </a:p>
          <a:p>
            <a:pPr algn="ctr"/>
            <a:r>
              <a:rPr lang="en-US" sz="2800" dirty="0" smtClean="0"/>
              <a:t>First Major League Player Killed in World War I</a:t>
            </a:r>
            <a:endParaRPr lang="en-US" sz="2800" dirty="0"/>
          </a:p>
        </p:txBody>
      </p:sp>
      <p:pic>
        <p:nvPicPr>
          <p:cNvPr id="1026" name="Picture 2" descr="https://upload.wikimedia.org/wikipedia/commons/thumb/e/ed/1913_Eddie_Grant.jpeg/150px-1913_Eddie_Grant.jpe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04800"/>
            <a:ext cx="26670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d/d5/Captain_Eddie_Grant.jpg/130px-Captain_Eddie_Grant.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1411307"/>
            <a:ext cx="1905000" cy="41644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E:\SanDisk SecureAccess\ALZ FILES\Grant Plaque CF.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1411307"/>
            <a:ext cx="4876800" cy="369409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SanDisk SecureAccess\ALZ FILES\Grant plaque at Polo grounds.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3182912"/>
            <a:ext cx="2057400" cy="3543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61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TextBox 3"/>
          <p:cNvSpPr txBox="1"/>
          <p:nvPr/>
        </p:nvSpPr>
        <p:spPr>
          <a:xfrm>
            <a:off x="1295400" y="457200"/>
            <a:ext cx="10439400" cy="954107"/>
          </a:xfrm>
          <a:prstGeom prst="rect">
            <a:avLst/>
          </a:prstGeom>
          <a:noFill/>
        </p:spPr>
        <p:txBody>
          <a:bodyPr wrap="square" rtlCol="0">
            <a:spAutoFit/>
          </a:bodyPr>
          <a:lstStyle/>
          <a:p>
            <a:pPr algn="ctr"/>
            <a:r>
              <a:rPr lang="en-US" sz="2800" dirty="0" smtClean="0"/>
              <a:t>Sgt. Robert “Bun” Troy                            Alex “Tom” Burr, Army Pilot</a:t>
            </a:r>
            <a:endParaRPr lang="en-US" sz="2800" dirty="0"/>
          </a:p>
          <a:p>
            <a:pPr algn="ctr"/>
            <a:r>
              <a:rPr lang="en-US" sz="2800" dirty="0" smtClean="0"/>
              <a:t> Major League Players Killed in World War I</a:t>
            </a:r>
            <a:endParaRPr lang="en-US" sz="2800" dirty="0"/>
          </a:p>
        </p:txBody>
      </p:sp>
      <p:pic>
        <p:nvPicPr>
          <p:cNvPr id="2050" name="Picture 2" descr="Bun Troy.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752600"/>
            <a:ext cx="2667000" cy="35813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thumb/6/6f/AlexBurr.gif/275px-AlexBurr.gi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1600200"/>
            <a:ext cx="4038600" cy="392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83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TextBox 3"/>
          <p:cNvSpPr txBox="1"/>
          <p:nvPr/>
        </p:nvSpPr>
        <p:spPr>
          <a:xfrm>
            <a:off x="1295400" y="457200"/>
            <a:ext cx="10439400" cy="954107"/>
          </a:xfrm>
          <a:prstGeom prst="rect">
            <a:avLst/>
          </a:prstGeom>
          <a:noFill/>
        </p:spPr>
        <p:txBody>
          <a:bodyPr wrap="square" rtlCol="0">
            <a:spAutoFit/>
          </a:bodyPr>
          <a:lstStyle/>
          <a:p>
            <a:pPr algn="ctr"/>
            <a:r>
              <a:rPr lang="en-US" sz="2800" dirty="0"/>
              <a:t>Captain Elmer </a:t>
            </a:r>
            <a:r>
              <a:rPr lang="en-US" sz="2800" dirty="0" err="1"/>
              <a:t>Gedeon</a:t>
            </a:r>
            <a:r>
              <a:rPr lang="en-US" sz="2800" dirty="0"/>
              <a:t>, </a:t>
            </a:r>
            <a:r>
              <a:rPr lang="en-US" sz="2800" dirty="0" smtClean="0"/>
              <a:t>U.S. Army </a:t>
            </a:r>
            <a:r>
              <a:rPr lang="en-US" sz="2800" dirty="0"/>
              <a:t>Air Force</a:t>
            </a:r>
          </a:p>
          <a:p>
            <a:pPr algn="ctr"/>
            <a:r>
              <a:rPr lang="en-US" sz="2800" dirty="0"/>
              <a:t>Washington Senators OF</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600200"/>
            <a:ext cx="2895600" cy="3810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600200"/>
            <a:ext cx="3200400" cy="3810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6800" y="1600200"/>
            <a:ext cx="2743199" cy="3810000"/>
          </a:xfrm>
          <a:prstGeom prst="rect">
            <a:avLst/>
          </a:prstGeom>
        </p:spPr>
      </p:pic>
      <p:sp>
        <p:nvSpPr>
          <p:cNvPr id="8" name="TextBox 7"/>
          <p:cNvSpPr txBox="1"/>
          <p:nvPr/>
        </p:nvSpPr>
        <p:spPr>
          <a:xfrm>
            <a:off x="533400" y="5562600"/>
            <a:ext cx="10896599" cy="830997"/>
          </a:xfrm>
          <a:prstGeom prst="rect">
            <a:avLst/>
          </a:prstGeom>
          <a:noFill/>
        </p:spPr>
        <p:txBody>
          <a:bodyPr wrap="square" rtlCol="0">
            <a:spAutoFit/>
          </a:bodyPr>
          <a:lstStyle/>
          <a:p>
            <a:pPr algn="ctr"/>
            <a:r>
              <a:rPr lang="en-US" sz="2400" dirty="0"/>
              <a:t>Captain </a:t>
            </a:r>
            <a:r>
              <a:rPr lang="en-US" sz="2400" dirty="0" err="1"/>
              <a:t>Gedeon</a:t>
            </a:r>
            <a:r>
              <a:rPr lang="en-US" sz="2400" dirty="0"/>
              <a:t> </a:t>
            </a:r>
            <a:r>
              <a:rPr lang="en-US" sz="2400" dirty="0" smtClean="0"/>
              <a:t>died on </a:t>
            </a:r>
            <a:r>
              <a:rPr lang="en-US" sz="2400" dirty="0"/>
              <a:t>April 20, 1944 when his B-26 bomber was shot down during a bombing raid </a:t>
            </a:r>
            <a:r>
              <a:rPr lang="en-US" sz="2400" dirty="0" smtClean="0"/>
              <a:t>over Calais, France</a:t>
            </a:r>
            <a:endParaRPr lang="en-US" sz="2400" dirty="0"/>
          </a:p>
        </p:txBody>
      </p:sp>
    </p:spTree>
    <p:extLst>
      <p:ext uri="{BB962C8B-B14F-4D97-AF65-F5344CB8AC3E}">
        <p14:creationId xmlns:p14="http://schemas.microsoft.com/office/powerpoint/2010/main" val="234038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TextBox 3"/>
          <p:cNvSpPr txBox="1"/>
          <p:nvPr/>
        </p:nvSpPr>
        <p:spPr>
          <a:xfrm>
            <a:off x="228600" y="304800"/>
            <a:ext cx="11734800" cy="954107"/>
          </a:xfrm>
          <a:prstGeom prst="rect">
            <a:avLst/>
          </a:prstGeom>
          <a:noFill/>
        </p:spPr>
        <p:txBody>
          <a:bodyPr wrap="square" rtlCol="0">
            <a:spAutoFit/>
          </a:bodyPr>
          <a:lstStyle/>
          <a:p>
            <a:pPr algn="ctr"/>
            <a:r>
              <a:rPr lang="en-US" sz="2800" dirty="0"/>
              <a:t>1</a:t>
            </a:r>
            <a:r>
              <a:rPr lang="en-US" sz="2800" baseline="30000" dirty="0"/>
              <a:t>st</a:t>
            </a:r>
            <a:r>
              <a:rPr lang="en-US" sz="2800" dirty="0"/>
              <a:t> Lt. Harry O’Neill, United States Marines</a:t>
            </a:r>
          </a:p>
          <a:p>
            <a:pPr algn="ctr"/>
            <a:r>
              <a:rPr lang="en-US" sz="2800" dirty="0"/>
              <a:t>Philadelphia Athletics C</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524000"/>
            <a:ext cx="4419600" cy="32766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800" y="1524000"/>
            <a:ext cx="4419600" cy="327660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000" y="2057400"/>
            <a:ext cx="2286000" cy="2709862"/>
          </a:xfrm>
          <a:prstGeom prst="rect">
            <a:avLst/>
          </a:prstGeom>
        </p:spPr>
      </p:pic>
      <p:sp>
        <p:nvSpPr>
          <p:cNvPr id="8" name="TextBox 7"/>
          <p:cNvSpPr txBox="1"/>
          <p:nvPr/>
        </p:nvSpPr>
        <p:spPr>
          <a:xfrm>
            <a:off x="228600" y="5257800"/>
            <a:ext cx="11430000" cy="461665"/>
          </a:xfrm>
          <a:prstGeom prst="rect">
            <a:avLst/>
          </a:prstGeom>
          <a:noFill/>
        </p:spPr>
        <p:txBody>
          <a:bodyPr wrap="square" rtlCol="0">
            <a:spAutoFit/>
          </a:bodyPr>
          <a:lstStyle/>
          <a:p>
            <a:pPr algn="ctr"/>
            <a:r>
              <a:rPr lang="en-US" sz="2400" dirty="0"/>
              <a:t>Lieutenant O’Neill was killed by a sniper on Iwo Jima on March 6, 1945. </a:t>
            </a:r>
          </a:p>
        </p:txBody>
      </p:sp>
    </p:spTree>
    <p:extLst>
      <p:ext uri="{BB962C8B-B14F-4D97-AF65-F5344CB8AC3E}">
        <p14:creationId xmlns:p14="http://schemas.microsoft.com/office/powerpoint/2010/main" val="94219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TextBox 3"/>
          <p:cNvSpPr txBox="1"/>
          <p:nvPr/>
        </p:nvSpPr>
        <p:spPr>
          <a:xfrm>
            <a:off x="228600" y="304800"/>
            <a:ext cx="11734800" cy="954107"/>
          </a:xfrm>
          <a:prstGeom prst="rect">
            <a:avLst/>
          </a:prstGeom>
          <a:noFill/>
        </p:spPr>
        <p:txBody>
          <a:bodyPr wrap="square" rtlCol="0">
            <a:spAutoFit/>
          </a:bodyPr>
          <a:lstStyle/>
          <a:p>
            <a:pPr algn="ctr"/>
            <a:r>
              <a:rPr lang="en-US" sz="2800" dirty="0"/>
              <a:t>Major Robert “Bob” Neighbors, </a:t>
            </a:r>
            <a:r>
              <a:rPr lang="en-US" sz="2800" dirty="0" smtClean="0"/>
              <a:t>U.S. Air </a:t>
            </a:r>
            <a:r>
              <a:rPr lang="en-US" sz="2800" dirty="0"/>
              <a:t>Force</a:t>
            </a:r>
          </a:p>
          <a:p>
            <a:pPr algn="ctr"/>
            <a:r>
              <a:rPr lang="en-US" sz="2800" dirty="0"/>
              <a:t>St. Louis Browns SS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400175"/>
            <a:ext cx="5943600" cy="37814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0" y="1371600"/>
            <a:ext cx="5334000" cy="3733799"/>
          </a:xfrm>
          <a:prstGeom prst="rect">
            <a:avLst/>
          </a:prstGeom>
        </p:spPr>
      </p:pic>
      <p:sp>
        <p:nvSpPr>
          <p:cNvPr id="3" name="TextBox 2"/>
          <p:cNvSpPr txBox="1"/>
          <p:nvPr/>
        </p:nvSpPr>
        <p:spPr>
          <a:xfrm>
            <a:off x="228600" y="5486400"/>
            <a:ext cx="11582400" cy="990600"/>
          </a:xfrm>
          <a:prstGeom prst="rect">
            <a:avLst/>
          </a:prstGeom>
          <a:noFill/>
        </p:spPr>
        <p:txBody>
          <a:bodyPr wrap="square" rtlCol="0">
            <a:spAutoFit/>
          </a:bodyPr>
          <a:lstStyle/>
          <a:p>
            <a:endParaRPr lang="en-US" dirty="0"/>
          </a:p>
        </p:txBody>
      </p:sp>
      <p:sp>
        <p:nvSpPr>
          <p:cNvPr id="5" name="TextBox 4"/>
          <p:cNvSpPr txBox="1"/>
          <p:nvPr/>
        </p:nvSpPr>
        <p:spPr>
          <a:xfrm>
            <a:off x="228600" y="5334000"/>
            <a:ext cx="11658600" cy="461665"/>
          </a:xfrm>
          <a:prstGeom prst="rect">
            <a:avLst/>
          </a:prstGeom>
          <a:noFill/>
        </p:spPr>
        <p:txBody>
          <a:bodyPr wrap="square" rtlCol="0">
            <a:spAutoFit/>
          </a:bodyPr>
          <a:lstStyle/>
          <a:p>
            <a:pPr algn="ctr"/>
            <a:r>
              <a:rPr lang="en-US" sz="2400" dirty="0"/>
              <a:t>Major </a:t>
            </a:r>
            <a:r>
              <a:rPr lang="en-US" sz="2400" dirty="0" smtClean="0"/>
              <a:t>Neighbors is the last major league player to die in action during war time.</a:t>
            </a:r>
            <a:endParaRPr lang="en-US" sz="2400" dirty="0"/>
          </a:p>
        </p:txBody>
      </p:sp>
    </p:spTree>
    <p:extLst>
      <p:ext uri="{BB962C8B-B14F-4D97-AF65-F5344CB8AC3E}">
        <p14:creationId xmlns:p14="http://schemas.microsoft.com/office/powerpoint/2010/main" val="91477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TextBox 3"/>
          <p:cNvSpPr txBox="1"/>
          <p:nvPr/>
        </p:nvSpPr>
        <p:spPr>
          <a:xfrm>
            <a:off x="529389" y="457199"/>
            <a:ext cx="11049000" cy="1938992"/>
          </a:xfrm>
          <a:prstGeom prst="rect">
            <a:avLst/>
          </a:prstGeom>
          <a:noFill/>
        </p:spPr>
        <p:txBody>
          <a:bodyPr wrap="square" rtlCol="0">
            <a:spAutoFit/>
          </a:bodyPr>
          <a:lstStyle/>
          <a:p>
            <a:endParaRPr lang="en-US" sz="2400" dirty="0" smtClean="0"/>
          </a:p>
          <a:p>
            <a:pPr algn="ctr"/>
            <a:r>
              <a:rPr lang="en-US" sz="3200" dirty="0" smtClean="0"/>
              <a:t>HALL OF FAME PLAYERS </a:t>
            </a:r>
          </a:p>
          <a:p>
            <a:pPr algn="ctr"/>
            <a:r>
              <a:rPr lang="en-US" sz="3200" dirty="0" smtClean="0"/>
              <a:t>WHO SERVED IN </a:t>
            </a:r>
          </a:p>
          <a:p>
            <a:pPr algn="ctr"/>
            <a:r>
              <a:rPr lang="en-US" sz="3200" dirty="0" smtClean="0"/>
              <a:t>WORLD WAR I AND WORLD WAR II</a:t>
            </a:r>
            <a:endParaRPr lang="en-US"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2396192"/>
            <a:ext cx="5334000" cy="3990690"/>
          </a:xfrm>
          <a:prstGeom prst="rect">
            <a:avLst/>
          </a:prstGeom>
        </p:spPr>
      </p:pic>
    </p:spTree>
    <p:extLst>
      <p:ext uri="{BB962C8B-B14F-4D97-AF65-F5344CB8AC3E}">
        <p14:creationId xmlns:p14="http://schemas.microsoft.com/office/powerpoint/2010/main" val="190730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extBox 4"/>
          <p:cNvSpPr txBox="1"/>
          <p:nvPr/>
        </p:nvSpPr>
        <p:spPr>
          <a:xfrm>
            <a:off x="990600" y="152400"/>
            <a:ext cx="10744200" cy="523220"/>
          </a:xfrm>
          <a:prstGeom prst="rect">
            <a:avLst/>
          </a:prstGeom>
          <a:noFill/>
        </p:spPr>
        <p:txBody>
          <a:bodyPr wrap="square" rtlCol="0">
            <a:spAutoFit/>
          </a:bodyPr>
          <a:lstStyle/>
          <a:p>
            <a:pPr algn="ctr"/>
            <a:r>
              <a:rPr lang="en-US" sz="2800" dirty="0"/>
              <a:t>Hall of </a:t>
            </a:r>
            <a:r>
              <a:rPr lang="en-US" sz="2800" dirty="0" smtClean="0"/>
              <a:t>Famers in </a:t>
            </a:r>
            <a:r>
              <a:rPr lang="en-US" sz="2800" dirty="0"/>
              <a:t>World War I</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762000"/>
            <a:ext cx="2776728" cy="418490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4688" y="762000"/>
            <a:ext cx="2572512" cy="420624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2800" y="762000"/>
            <a:ext cx="2514600" cy="420624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2200" y="762000"/>
            <a:ext cx="2667000" cy="4184904"/>
          </a:xfrm>
          <a:prstGeom prst="rect">
            <a:avLst/>
          </a:prstGeom>
        </p:spPr>
      </p:pic>
      <p:sp>
        <p:nvSpPr>
          <p:cNvPr id="11" name="TextBox 10"/>
          <p:cNvSpPr txBox="1"/>
          <p:nvPr/>
        </p:nvSpPr>
        <p:spPr>
          <a:xfrm>
            <a:off x="228600" y="5105400"/>
            <a:ext cx="2776728" cy="646331"/>
          </a:xfrm>
          <a:prstGeom prst="rect">
            <a:avLst/>
          </a:prstGeom>
          <a:noFill/>
        </p:spPr>
        <p:txBody>
          <a:bodyPr wrap="square" rtlCol="0">
            <a:spAutoFit/>
          </a:bodyPr>
          <a:lstStyle/>
          <a:p>
            <a:pPr algn="ctr"/>
            <a:r>
              <a:rPr lang="en-US" dirty="0"/>
              <a:t>Casey Stengel</a:t>
            </a:r>
          </a:p>
          <a:p>
            <a:pPr algn="ctr"/>
            <a:r>
              <a:rPr lang="en-US" dirty="0"/>
              <a:t>New York Yankees</a:t>
            </a:r>
          </a:p>
        </p:txBody>
      </p:sp>
      <p:sp>
        <p:nvSpPr>
          <p:cNvPr id="12" name="TextBox 11"/>
          <p:cNvSpPr txBox="1"/>
          <p:nvPr/>
        </p:nvSpPr>
        <p:spPr>
          <a:xfrm>
            <a:off x="3352800" y="5105400"/>
            <a:ext cx="2514600" cy="646331"/>
          </a:xfrm>
          <a:prstGeom prst="rect">
            <a:avLst/>
          </a:prstGeom>
          <a:noFill/>
        </p:spPr>
        <p:txBody>
          <a:bodyPr wrap="square" rtlCol="0">
            <a:spAutoFit/>
          </a:bodyPr>
          <a:lstStyle/>
          <a:p>
            <a:pPr algn="ctr"/>
            <a:r>
              <a:rPr lang="en-US" dirty="0"/>
              <a:t>Ty Cobb</a:t>
            </a:r>
          </a:p>
          <a:p>
            <a:pPr algn="ctr"/>
            <a:r>
              <a:rPr lang="en-US" dirty="0"/>
              <a:t>Detroit Tigers</a:t>
            </a:r>
          </a:p>
        </p:txBody>
      </p:sp>
      <p:sp>
        <p:nvSpPr>
          <p:cNvPr id="13" name="TextBox 12"/>
          <p:cNvSpPr txBox="1"/>
          <p:nvPr/>
        </p:nvSpPr>
        <p:spPr>
          <a:xfrm>
            <a:off x="6172200" y="5105400"/>
            <a:ext cx="2819400" cy="646331"/>
          </a:xfrm>
          <a:prstGeom prst="rect">
            <a:avLst/>
          </a:prstGeom>
          <a:noFill/>
        </p:spPr>
        <p:txBody>
          <a:bodyPr wrap="square" rtlCol="0">
            <a:spAutoFit/>
          </a:bodyPr>
          <a:lstStyle/>
          <a:p>
            <a:pPr algn="ctr"/>
            <a:r>
              <a:rPr lang="en-US" dirty="0"/>
              <a:t>Christy Mathewson</a:t>
            </a:r>
          </a:p>
          <a:p>
            <a:pPr algn="ctr"/>
            <a:r>
              <a:rPr lang="en-US" dirty="0" smtClean="0"/>
              <a:t>New York Giants</a:t>
            </a:r>
            <a:endParaRPr lang="en-US" dirty="0"/>
          </a:p>
        </p:txBody>
      </p:sp>
      <p:sp>
        <p:nvSpPr>
          <p:cNvPr id="14" name="TextBox 13"/>
          <p:cNvSpPr txBox="1"/>
          <p:nvPr/>
        </p:nvSpPr>
        <p:spPr>
          <a:xfrm>
            <a:off x="8991600" y="5105400"/>
            <a:ext cx="3124200" cy="646331"/>
          </a:xfrm>
          <a:prstGeom prst="rect">
            <a:avLst/>
          </a:prstGeom>
          <a:noFill/>
        </p:spPr>
        <p:txBody>
          <a:bodyPr wrap="square" rtlCol="0">
            <a:spAutoFit/>
          </a:bodyPr>
          <a:lstStyle/>
          <a:p>
            <a:pPr algn="ctr"/>
            <a:r>
              <a:rPr lang="en-US" dirty="0"/>
              <a:t>Grover Cleveland Alexander</a:t>
            </a:r>
          </a:p>
          <a:p>
            <a:pPr algn="ctr"/>
            <a:r>
              <a:rPr lang="en-US" dirty="0" smtClean="0"/>
              <a:t>Phillies &amp; Cardinals</a:t>
            </a:r>
            <a:endParaRPr lang="en-US" dirty="0"/>
          </a:p>
        </p:txBody>
      </p:sp>
    </p:spTree>
    <p:extLst>
      <p:ext uri="{BB962C8B-B14F-4D97-AF65-F5344CB8AC3E}">
        <p14:creationId xmlns:p14="http://schemas.microsoft.com/office/powerpoint/2010/main" val="80177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asketball 16x9">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Basketball_16x9.potx" id="{DCF2C791-EE76-41C3-9BB0-21CE31E0B312}" vid="{AA4094CD-6F6C-4074-B677-74FA5D2823E5}"/>
    </a:ext>
  </a:extLst>
</a:theme>
</file>

<file path=ppt/theme/theme2.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6771E9A-D5D0-42D6-AFF0-B7562B94D8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Basketball presentation (widescreen)</Template>
  <TotalTime>0</TotalTime>
  <Words>2522</Words>
  <Application>Microsoft Office PowerPoint</Application>
  <PresentationFormat>Custom</PresentationFormat>
  <Paragraphs>138</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Basketball 16x9</vt:lpstr>
      <vt:lpstr>Baseball  During Wartime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2016-08-24T16:00:57Z</dcterms:created>
  <dcterms:modified xsi:type="dcterms:W3CDTF">2017-11-11T01:28:00Z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TC040011739991</vt:lpwstr>
  </property>
</Properties>
</file>