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57" r:id="rId3"/>
    <p:sldId id="313" r:id="rId4"/>
    <p:sldId id="315" r:id="rId5"/>
    <p:sldId id="314" r:id="rId6"/>
    <p:sldId id="330" r:id="rId7"/>
    <p:sldId id="303" r:id="rId8"/>
    <p:sldId id="302" r:id="rId9"/>
    <p:sldId id="329" r:id="rId10"/>
    <p:sldId id="280" r:id="rId11"/>
    <p:sldId id="326" r:id="rId12"/>
    <p:sldId id="327" r:id="rId13"/>
    <p:sldId id="328" r:id="rId14"/>
    <p:sldId id="304" r:id="rId15"/>
    <p:sldId id="305" r:id="rId16"/>
    <p:sldId id="317" r:id="rId17"/>
    <p:sldId id="316" r:id="rId18"/>
    <p:sldId id="318" r:id="rId19"/>
    <p:sldId id="319" r:id="rId20"/>
    <p:sldId id="320" r:id="rId21"/>
    <p:sldId id="321" r:id="rId22"/>
    <p:sldId id="322" r:id="rId23"/>
    <p:sldId id="323" r:id="rId24"/>
    <p:sldId id="324" r:id="rId25"/>
    <p:sldId id="325" r:id="rId26"/>
    <p:sldId id="3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8" d="100"/>
          <a:sy n="68" d="100"/>
        </p:scale>
        <p:origin x="816" y="90"/>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11/9/2016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11/9/2016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Hall of Fame catchers. Ernie “</a:t>
            </a:r>
            <a:r>
              <a:rPr lang="en-US" dirty="0" err="1"/>
              <a:t>Schnozz</a:t>
            </a:r>
            <a:r>
              <a:rPr lang="en-US" dirty="0"/>
              <a:t>” Lombardi was still playing</a:t>
            </a:r>
            <a:r>
              <a:rPr lang="en-US" baseline="0" dirty="0"/>
              <a:t> when Bill started following baseball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226344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Hall of Fame catchers. Ernie “</a:t>
            </a:r>
            <a:r>
              <a:rPr lang="en-US" dirty="0" err="1"/>
              <a:t>Schnozz</a:t>
            </a:r>
            <a:r>
              <a:rPr lang="en-US" dirty="0"/>
              <a:t>” Lombardi was still playing</a:t>
            </a:r>
            <a:r>
              <a:rPr lang="en-US" baseline="0" dirty="0"/>
              <a:t> when Bill started following baseball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74627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Hall of Fame catchers. Ernie “</a:t>
            </a:r>
            <a:r>
              <a:rPr lang="en-US" dirty="0" err="1"/>
              <a:t>Schnozz</a:t>
            </a:r>
            <a:r>
              <a:rPr lang="en-US" dirty="0"/>
              <a:t>” Lombardi was still playing</a:t>
            </a:r>
            <a:r>
              <a:rPr lang="en-US" baseline="0" dirty="0"/>
              <a:t> when Bill started following baseball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208180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Hall of Fame catchers. Ernie “</a:t>
            </a:r>
            <a:r>
              <a:rPr lang="en-US" dirty="0" err="1"/>
              <a:t>Schnozz</a:t>
            </a:r>
            <a:r>
              <a:rPr lang="en-US" dirty="0"/>
              <a:t>” Lombardi was still playing</a:t>
            </a:r>
            <a:r>
              <a:rPr lang="en-US" baseline="0" dirty="0"/>
              <a:t> when Bill started following baseball</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dirty="0"/>
          </a:p>
        </p:txBody>
      </p:sp>
    </p:spTree>
    <p:extLst>
      <p:ext uri="{BB962C8B-B14F-4D97-AF65-F5344CB8AC3E}">
        <p14:creationId xmlns:p14="http://schemas.microsoft.com/office/powerpoint/2010/main" val="4217591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dirty="0"/>
          </a:p>
        </p:txBody>
      </p:sp>
    </p:spTree>
    <p:extLst>
      <p:ext uri="{BB962C8B-B14F-4D97-AF65-F5344CB8AC3E}">
        <p14:creationId xmlns:p14="http://schemas.microsoft.com/office/powerpoint/2010/main" val="296687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drawing to get hyperlink to Ted Williams</a:t>
            </a:r>
            <a:r>
              <a:rPr lang="en-US" baseline="0" dirty="0"/>
              <a:t> home run off of Rip Sewell in All Star game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2383355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picture of </a:t>
            </a:r>
            <a:r>
              <a:rPr lang="en-US" dirty="0" err="1"/>
              <a:t>Fidrych</a:t>
            </a:r>
            <a:r>
              <a:rPr lang="en-US" dirty="0"/>
              <a:t> to have video highlights</a:t>
            </a:r>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dirty="0"/>
          </a:p>
        </p:txBody>
      </p:sp>
    </p:spTree>
    <p:extLst>
      <p:ext uri="{BB962C8B-B14F-4D97-AF65-F5344CB8AC3E}">
        <p14:creationId xmlns:p14="http://schemas.microsoft.com/office/powerpoint/2010/main" val="341530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Eephus</a:t>
            </a:r>
            <a:r>
              <a:rPr lang="en-US" dirty="0"/>
              <a:t> pitch – click on Spaceman picture to</a:t>
            </a:r>
            <a:r>
              <a:rPr lang="en-US" baseline="0" dirty="0"/>
              <a:t> get video of Lee </a:t>
            </a:r>
            <a:r>
              <a:rPr lang="en-US" baseline="0" dirty="0" err="1"/>
              <a:t>MoonBall</a:t>
            </a:r>
            <a:r>
              <a:rPr lang="en-US" baseline="0" dirty="0"/>
              <a:t> hit for 2 run HR by Tony Perez in Game 7 of 1975 World </a:t>
            </a:r>
            <a:r>
              <a:rPr lang="en-US" baseline="0" dirty="0" err="1"/>
              <a:t>Sereis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21</a:t>
            </a:fld>
            <a:endParaRPr lang="en-US" dirty="0"/>
          </a:p>
        </p:txBody>
      </p:sp>
    </p:spTree>
    <p:extLst>
      <p:ext uri="{BB962C8B-B14F-4D97-AF65-F5344CB8AC3E}">
        <p14:creationId xmlns:p14="http://schemas.microsoft.com/office/powerpoint/2010/main" val="382522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25</a:t>
            </a:fld>
            <a:endParaRPr lang="en-US" dirty="0"/>
          </a:p>
        </p:txBody>
      </p:sp>
    </p:spTree>
    <p:extLst>
      <p:ext uri="{BB962C8B-B14F-4D97-AF65-F5344CB8AC3E}">
        <p14:creationId xmlns:p14="http://schemas.microsoft.com/office/powerpoint/2010/main" val="388436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11/9/2016</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MdN3KBeAg_8"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FzkyW7WcybU"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7V6a6VfPr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S8tIOQD1c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JRXlCeAXP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JRXlCeAXP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28600"/>
            <a:ext cx="12191999" cy="7086599"/>
          </a:xfrm>
          <a:prstGeom prst="rect">
            <a:avLst/>
          </a:prstGeom>
        </p:spPr>
      </p:pic>
      <p:sp>
        <p:nvSpPr>
          <p:cNvPr id="2" name="Title 1"/>
          <p:cNvSpPr>
            <a:spLocks noGrp="1"/>
          </p:cNvSpPr>
          <p:nvPr>
            <p:ph type="ctrTitle"/>
          </p:nvPr>
        </p:nvSpPr>
        <p:spPr>
          <a:xfrm>
            <a:off x="2057400" y="304801"/>
            <a:ext cx="9067800" cy="2514599"/>
          </a:xfrm>
        </p:spPr>
        <p:txBody>
          <a:bodyPr>
            <a:normAutofit/>
          </a:bodyPr>
          <a:lstStyle/>
          <a:p>
            <a:r>
              <a:rPr lang="en-US" sz="9600" dirty="0"/>
              <a:t>Pitchers</a:t>
            </a:r>
          </a:p>
        </p:txBody>
      </p:sp>
      <p:sp>
        <p:nvSpPr>
          <p:cNvPr id="3" name="Subtitle 2"/>
          <p:cNvSpPr>
            <a:spLocks noGrp="1"/>
          </p:cNvSpPr>
          <p:nvPr>
            <p:ph type="subTitle" idx="1"/>
          </p:nvPr>
        </p:nvSpPr>
        <p:spPr>
          <a:xfrm>
            <a:off x="3657600" y="4038600"/>
            <a:ext cx="7467600" cy="1524000"/>
          </a:xfrm>
        </p:spPr>
        <p:txBody>
          <a:bodyPr>
            <a:noAutofit/>
          </a:bodyPr>
          <a:lstStyle/>
          <a:p>
            <a:endParaRPr lang="en-US" sz="3200" dirty="0">
              <a:solidFill>
                <a:schemeClr val="tx1"/>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990" y="1219200"/>
            <a:ext cx="3700639" cy="4724399"/>
          </a:xfrm>
          <a:prstGeom prst="rect">
            <a:avLst/>
          </a:prstGeom>
        </p:spPr>
      </p:pic>
      <p:sp>
        <p:nvSpPr>
          <p:cNvPr id="3" name="TextBox 2"/>
          <p:cNvSpPr txBox="1"/>
          <p:nvPr/>
        </p:nvSpPr>
        <p:spPr>
          <a:xfrm>
            <a:off x="381000" y="152400"/>
            <a:ext cx="11353800" cy="584775"/>
          </a:xfrm>
          <a:prstGeom prst="rect">
            <a:avLst/>
          </a:prstGeom>
          <a:noFill/>
        </p:spPr>
        <p:txBody>
          <a:bodyPr wrap="square" rtlCol="0">
            <a:spAutoFit/>
          </a:bodyPr>
          <a:lstStyle/>
          <a:p>
            <a:pPr algn="ctr"/>
            <a:r>
              <a:rPr lang="en-US" sz="3200" dirty="0"/>
              <a:t>Spitball</a:t>
            </a:r>
          </a:p>
        </p:txBody>
      </p:sp>
      <p:sp>
        <p:nvSpPr>
          <p:cNvPr id="2" name="TextBox 1"/>
          <p:cNvSpPr txBox="1"/>
          <p:nvPr/>
        </p:nvSpPr>
        <p:spPr>
          <a:xfrm>
            <a:off x="5029200" y="1447800"/>
            <a:ext cx="5943600"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Spitball was outlawed in 1920</a:t>
            </a:r>
          </a:p>
          <a:p>
            <a:endParaRPr lang="en-US" sz="2800" dirty="0"/>
          </a:p>
          <a:p>
            <a:pPr marL="457200" indent="-457200">
              <a:buFont typeface="Arial" panose="020B0604020202020204" pitchFamily="34" charset="0"/>
              <a:buChar char="•"/>
            </a:pPr>
            <a:r>
              <a:rPr lang="en-US" sz="2800" dirty="0"/>
              <a:t>Burleigh Grimes (pictured left) was  inducted into the Baseball Hall of Fame in 1964</a:t>
            </a:r>
          </a:p>
        </p:txBody>
      </p:sp>
    </p:spTree>
    <p:extLst>
      <p:ext uri="{BB962C8B-B14F-4D97-AF65-F5344CB8AC3E}">
        <p14:creationId xmlns:p14="http://schemas.microsoft.com/office/powerpoint/2010/main" val="183703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790" y="838200"/>
            <a:ext cx="6151810" cy="2743200"/>
          </a:xfrm>
          <a:prstGeom prst="rect">
            <a:avLst/>
          </a:prstGeom>
        </p:spPr>
      </p:pic>
      <p:sp>
        <p:nvSpPr>
          <p:cNvPr id="3" name="TextBox 2"/>
          <p:cNvSpPr txBox="1"/>
          <p:nvPr/>
        </p:nvSpPr>
        <p:spPr>
          <a:xfrm>
            <a:off x="381000" y="152400"/>
            <a:ext cx="11353800" cy="584775"/>
          </a:xfrm>
          <a:prstGeom prst="rect">
            <a:avLst/>
          </a:prstGeom>
          <a:noFill/>
        </p:spPr>
        <p:txBody>
          <a:bodyPr wrap="square" rtlCol="0">
            <a:spAutoFit/>
          </a:bodyPr>
          <a:lstStyle/>
          <a:p>
            <a:pPr algn="ctr"/>
            <a:r>
              <a:rPr lang="en-US" sz="3200" dirty="0"/>
              <a:t>Curveball</a:t>
            </a:r>
          </a:p>
        </p:txBody>
      </p:sp>
      <p:sp>
        <p:nvSpPr>
          <p:cNvPr id="2" name="TextBox 1"/>
          <p:cNvSpPr txBox="1"/>
          <p:nvPr/>
        </p:nvSpPr>
        <p:spPr>
          <a:xfrm>
            <a:off x="381000" y="3886200"/>
            <a:ext cx="10591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Mordecai “Three Finger” Brown (pictured above) lost parts of two fingers and had his hand mangled in two separate farming accidents as a kid</a:t>
            </a:r>
          </a:p>
          <a:p>
            <a:pPr marL="457200" indent="-457200">
              <a:buFont typeface="Arial" panose="020B0604020202020204" pitchFamily="34" charset="0"/>
              <a:buChar char="•"/>
            </a:pPr>
            <a:r>
              <a:rPr lang="en-US" sz="2800" dirty="0"/>
              <a:t>He learned how to grip the baseball in a way that resulted in an exceptional curveball</a:t>
            </a:r>
          </a:p>
          <a:p>
            <a:pPr marL="457200" indent="-457200">
              <a:buFont typeface="Arial" panose="020B0604020202020204" pitchFamily="34" charset="0"/>
              <a:buChar char="•"/>
            </a:pPr>
            <a:r>
              <a:rPr lang="en-US" sz="2800" dirty="0"/>
              <a:t>He was inducted into the Baseball Hall of Fame in 1949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838200"/>
            <a:ext cx="2743200" cy="2743200"/>
          </a:xfrm>
          <a:prstGeom prst="rect">
            <a:avLst/>
          </a:prstGeom>
        </p:spPr>
      </p:pic>
    </p:spTree>
    <p:extLst>
      <p:ext uri="{BB962C8B-B14F-4D97-AF65-F5344CB8AC3E}">
        <p14:creationId xmlns:p14="http://schemas.microsoft.com/office/powerpoint/2010/main" val="25356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838200"/>
            <a:ext cx="7010400" cy="3962400"/>
          </a:xfrm>
          <a:prstGeom prst="rect">
            <a:avLst/>
          </a:prstGeom>
        </p:spPr>
      </p:pic>
      <p:sp>
        <p:nvSpPr>
          <p:cNvPr id="3" name="TextBox 2"/>
          <p:cNvSpPr txBox="1"/>
          <p:nvPr/>
        </p:nvSpPr>
        <p:spPr>
          <a:xfrm>
            <a:off x="381000" y="152400"/>
            <a:ext cx="11353800" cy="584775"/>
          </a:xfrm>
          <a:prstGeom prst="rect">
            <a:avLst/>
          </a:prstGeom>
          <a:noFill/>
        </p:spPr>
        <p:txBody>
          <a:bodyPr wrap="square" rtlCol="0">
            <a:spAutoFit/>
          </a:bodyPr>
          <a:lstStyle/>
          <a:p>
            <a:pPr algn="ctr"/>
            <a:r>
              <a:rPr lang="en-US" sz="3200" dirty="0" err="1"/>
              <a:t>Eephus</a:t>
            </a:r>
            <a:r>
              <a:rPr lang="en-US" sz="3200" dirty="0"/>
              <a:t> Pitch</a:t>
            </a:r>
          </a:p>
        </p:txBody>
      </p:sp>
      <p:sp>
        <p:nvSpPr>
          <p:cNvPr id="2" name="TextBox 1"/>
          <p:cNvSpPr txBox="1"/>
          <p:nvPr/>
        </p:nvSpPr>
        <p:spPr>
          <a:xfrm>
            <a:off x="381000" y="5092005"/>
            <a:ext cx="1135380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Rip Sewell threw the ball as slow as 55 mph and up to 25’ high</a:t>
            </a:r>
          </a:p>
          <a:p>
            <a:pPr marL="457200" indent="-457200">
              <a:buFont typeface="Arial" panose="020B0604020202020204" pitchFamily="34" charset="0"/>
              <a:buChar char="•"/>
            </a:pPr>
            <a:r>
              <a:rPr lang="en-US" sz="2800" dirty="0"/>
              <a:t>He only gave up one home run using the pitch – to Ted Williams in the 1946 All Star game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838200"/>
            <a:ext cx="3352799" cy="3962400"/>
          </a:xfrm>
          <a:prstGeom prst="rect">
            <a:avLst/>
          </a:prstGeom>
        </p:spPr>
      </p:pic>
    </p:spTree>
    <p:extLst>
      <p:ext uri="{BB962C8B-B14F-4D97-AF65-F5344CB8AC3E}">
        <p14:creationId xmlns:p14="http://schemas.microsoft.com/office/powerpoint/2010/main" val="327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p:nvSpPr>
        <p:spPr>
          <a:xfrm>
            <a:off x="381000" y="1582341"/>
            <a:ext cx="11125200" cy="1446550"/>
          </a:xfrm>
          <a:prstGeom prst="rect">
            <a:avLst/>
          </a:prstGeom>
          <a:noFill/>
        </p:spPr>
        <p:txBody>
          <a:bodyPr wrap="square" rtlCol="0">
            <a:spAutoFit/>
          </a:bodyPr>
          <a:lstStyle/>
          <a:p>
            <a:pPr algn="ctr"/>
            <a:r>
              <a:rPr lang="en-US" sz="4400" dirty="0"/>
              <a:t>Pitchers have been some of the biggest flakes in Baseball History</a:t>
            </a:r>
          </a:p>
        </p:txBody>
      </p:sp>
      <p:sp>
        <p:nvSpPr>
          <p:cNvPr id="2" name="TextBox 1"/>
          <p:cNvSpPr txBox="1"/>
          <p:nvPr/>
        </p:nvSpPr>
        <p:spPr>
          <a:xfrm>
            <a:off x="1295400" y="3733800"/>
            <a:ext cx="9525000" cy="646331"/>
          </a:xfrm>
          <a:prstGeom prst="rect">
            <a:avLst/>
          </a:prstGeom>
          <a:noFill/>
        </p:spPr>
        <p:txBody>
          <a:bodyPr wrap="square" rtlCol="0">
            <a:spAutoFit/>
          </a:bodyPr>
          <a:lstStyle/>
          <a:p>
            <a:pPr algn="ctr"/>
            <a:r>
              <a:rPr lang="en-US" sz="3600" dirty="0"/>
              <a:t>Can You Guess Some of Them?</a:t>
            </a:r>
          </a:p>
        </p:txBody>
      </p:sp>
    </p:spTree>
    <p:extLst>
      <p:ext uri="{BB962C8B-B14F-4D97-AF65-F5344CB8AC3E}">
        <p14:creationId xmlns:p14="http://schemas.microsoft.com/office/powerpoint/2010/main" val="67875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Dizzy Dean – Ball Player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4114800" cy="4953000"/>
          </a:xfrm>
          <a:prstGeom prst="rect">
            <a:avLst/>
          </a:prstGeom>
        </p:spPr>
      </p:pic>
      <p:sp>
        <p:nvSpPr>
          <p:cNvPr id="5" name="TextBox 4"/>
          <p:cNvSpPr txBox="1"/>
          <p:nvPr/>
        </p:nvSpPr>
        <p:spPr>
          <a:xfrm>
            <a:off x="5410200" y="1066800"/>
            <a:ext cx="6248400" cy="5262979"/>
          </a:xfrm>
          <a:prstGeom prst="rect">
            <a:avLst/>
          </a:prstGeom>
          <a:noFill/>
        </p:spPr>
        <p:txBody>
          <a:bodyPr wrap="square" rtlCol="0">
            <a:spAutoFit/>
          </a:bodyPr>
          <a:lstStyle/>
          <a:p>
            <a:pPr marL="457200" indent="-457200">
              <a:buFont typeface="Arial" panose="020B0604020202020204" pitchFamily="34" charset="0"/>
              <a:buChar char="•"/>
            </a:pPr>
            <a:r>
              <a:rPr lang="en-US" sz="2800" dirty="0"/>
              <a:t>“It </a:t>
            </a:r>
            <a:r>
              <a:rPr lang="en-US" sz="2800" dirty="0" err="1"/>
              <a:t>ain’t</a:t>
            </a:r>
            <a:r>
              <a:rPr lang="en-US" sz="2800" dirty="0"/>
              <a:t> bragging if you can back it up!”</a:t>
            </a:r>
          </a:p>
          <a:p>
            <a:endParaRPr lang="en-US" sz="2800" dirty="0"/>
          </a:p>
          <a:p>
            <a:pPr marL="457200" indent="-457200">
              <a:buFont typeface="Arial" panose="020B0604020202020204" pitchFamily="34" charset="0"/>
              <a:buChar char="•"/>
            </a:pPr>
            <a:r>
              <a:rPr lang="en-US" sz="2800" dirty="0"/>
              <a:t>"It puzzles me how they know what corners are good for filling stations. Just how did they know gas and oil was under there?"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"Sure I eat what I advertise. Sure I eat Wheaties for breakfast. A good bowl of Wheaties with bourbon can't be beat." </a:t>
            </a:r>
          </a:p>
        </p:txBody>
      </p:sp>
    </p:spTree>
    <p:extLst>
      <p:ext uri="{BB962C8B-B14F-4D97-AF65-F5344CB8AC3E}">
        <p14:creationId xmlns:p14="http://schemas.microsoft.com/office/powerpoint/2010/main" val="71388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Dizzy Dean – Baseball Broadcaster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3812881" cy="4572000"/>
          </a:xfrm>
          <a:prstGeom prst="rect">
            <a:avLst/>
          </a:prstGeom>
        </p:spPr>
      </p:pic>
      <p:sp>
        <p:nvSpPr>
          <p:cNvPr id="4" name="TextBox 3"/>
          <p:cNvSpPr txBox="1"/>
          <p:nvPr/>
        </p:nvSpPr>
        <p:spPr>
          <a:xfrm>
            <a:off x="5029200" y="1219200"/>
            <a:ext cx="6477000"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“He </a:t>
            </a:r>
            <a:r>
              <a:rPr lang="en-US" sz="2800" dirty="0" err="1"/>
              <a:t>slud</a:t>
            </a:r>
            <a:r>
              <a:rPr lang="en-US" sz="2800" dirty="0"/>
              <a:t> into third.”</a:t>
            </a:r>
          </a:p>
          <a:p>
            <a:endParaRPr lang="en-US" sz="2800" dirty="0"/>
          </a:p>
          <a:p>
            <a:pPr marL="285750" indent="-285750">
              <a:buFont typeface="Arial" panose="020B0604020202020204" pitchFamily="34" charset="0"/>
              <a:buChar char="•"/>
            </a:pPr>
            <a:r>
              <a:rPr lang="en-US" sz="2800" dirty="0"/>
              <a:t>“</a:t>
            </a:r>
            <a:r>
              <a:rPr lang="en-US" sz="2800" dirty="0" err="1"/>
              <a:t>Slud</a:t>
            </a:r>
            <a:r>
              <a:rPr lang="en-US" sz="2800" dirty="0"/>
              <a:t> is something more than slid. It means sliding with great effort.”</a:t>
            </a:r>
          </a:p>
          <a:p>
            <a:endParaRPr lang="en-US" sz="2800" dirty="0"/>
          </a:p>
          <a:p>
            <a:pPr marL="285750" indent="-285750">
              <a:buFont typeface="Arial" panose="020B0604020202020204" pitchFamily="34" charset="0"/>
              <a:buChar char="•"/>
            </a:pPr>
            <a:r>
              <a:rPr lang="en-US" sz="2800" dirty="0"/>
              <a:t>“Let the English teachers teach English and I will teach baseball. There is a lot of people in the United States who say “isn’t”, and they </a:t>
            </a:r>
            <a:r>
              <a:rPr lang="en-US" sz="2800" dirty="0" err="1"/>
              <a:t>ain’t</a:t>
            </a:r>
            <a:r>
              <a:rPr lang="en-US" sz="2800" dirty="0"/>
              <a:t> eating.</a:t>
            </a:r>
          </a:p>
          <a:p>
            <a:endParaRPr lang="en-US" sz="2800" dirty="0"/>
          </a:p>
        </p:txBody>
      </p:sp>
    </p:spTree>
    <p:extLst>
      <p:ext uri="{BB962C8B-B14F-4D97-AF65-F5344CB8AC3E}">
        <p14:creationId xmlns:p14="http://schemas.microsoft.com/office/powerpoint/2010/main" val="38856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Dizzy Dean – 1934 World Series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2999"/>
            <a:ext cx="5257800" cy="4629805"/>
          </a:xfrm>
          <a:prstGeom prst="rect">
            <a:avLst/>
          </a:prstGeom>
        </p:spPr>
      </p:pic>
      <p:sp>
        <p:nvSpPr>
          <p:cNvPr id="4" name="TextBox 3"/>
          <p:cNvSpPr txBox="1"/>
          <p:nvPr/>
        </p:nvSpPr>
        <p:spPr>
          <a:xfrm>
            <a:off x="5715000" y="1371600"/>
            <a:ext cx="601980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In Game 4 of the Series, Dean was hit in the head by a throw while trying to break up a double play. He was knocked unconscious.</a:t>
            </a:r>
          </a:p>
          <a:p>
            <a:endParaRPr lang="en-US" sz="2800" dirty="0"/>
          </a:p>
          <a:p>
            <a:pPr marL="457200" indent="-457200">
              <a:buFont typeface="Arial" panose="020B0604020202020204" pitchFamily="34" charset="0"/>
              <a:buChar char="•"/>
            </a:pPr>
            <a:r>
              <a:rPr lang="en-US" sz="2800" dirty="0"/>
              <a:t>News paper headline - “X-Ray of Dean’s head reveals nothing.” </a:t>
            </a:r>
          </a:p>
          <a:p>
            <a:endParaRPr lang="en-US" sz="2800" dirty="0"/>
          </a:p>
          <a:p>
            <a:pPr marL="457200" indent="-457200">
              <a:buFont typeface="Arial" panose="020B0604020202020204" pitchFamily="34" charset="0"/>
              <a:buChar char="•"/>
            </a:pPr>
            <a:r>
              <a:rPr lang="en-US" sz="2800" dirty="0"/>
              <a:t>Dean quote – “They x-rayed my head and found nothing.”</a:t>
            </a:r>
          </a:p>
        </p:txBody>
      </p:sp>
    </p:spTree>
    <p:extLst>
      <p:ext uri="{BB962C8B-B14F-4D97-AF65-F5344CB8AC3E}">
        <p14:creationId xmlns:p14="http://schemas.microsoft.com/office/powerpoint/2010/main" val="39922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Mark </a:t>
            </a:r>
            <a:r>
              <a:rPr lang="en-US" sz="3600" dirty="0" err="1"/>
              <a:t>Fidrych</a:t>
            </a:r>
            <a:endParaRPr lang="en-US" sz="3600"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148" y="1219200"/>
            <a:ext cx="3872851" cy="5257800"/>
          </a:xfrm>
          <a:prstGeom prst="rect">
            <a:avLst/>
          </a:prstGeom>
        </p:spPr>
      </p:pic>
      <p:sp>
        <p:nvSpPr>
          <p:cNvPr id="5" name="TextBox 4"/>
          <p:cNvSpPr txBox="1"/>
          <p:nvPr/>
        </p:nvSpPr>
        <p:spPr>
          <a:xfrm>
            <a:off x="5410200" y="1161395"/>
            <a:ext cx="6248400" cy="4401205"/>
          </a:xfrm>
          <a:prstGeom prst="rect">
            <a:avLst/>
          </a:prstGeom>
          <a:noFill/>
        </p:spPr>
        <p:txBody>
          <a:bodyPr wrap="square" rtlCol="0">
            <a:spAutoFit/>
          </a:bodyPr>
          <a:lstStyle/>
          <a:p>
            <a:r>
              <a:rPr lang="en-US" sz="2800" dirty="0"/>
              <a:t>“He talks to the ball. ... He talks to himself. ... He gestures toward the plate, pointing out the path he wants the pitch to take. ... He struts in a circle around the mound after each out, applauding his teammates and asking for the ball. .... And he’s forever chewing gum and patting the dirt on the mound with his bare hand.” </a:t>
            </a:r>
          </a:p>
          <a:p>
            <a:r>
              <a:rPr lang="en-US" sz="2800" dirty="0"/>
              <a:t>                 - The Sporting News (6/5/76)</a:t>
            </a:r>
          </a:p>
        </p:txBody>
      </p:sp>
    </p:spTree>
    <p:extLst>
      <p:ext uri="{BB962C8B-B14F-4D97-AF65-F5344CB8AC3E}">
        <p14:creationId xmlns:p14="http://schemas.microsoft.com/office/powerpoint/2010/main" val="215413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Mark “The Bird” </a:t>
            </a:r>
            <a:r>
              <a:rPr lang="en-US" sz="3600" dirty="0" err="1"/>
              <a:t>Fidrych</a:t>
            </a:r>
            <a:endParaRPr lang="en-US" sz="36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29"/>
          <a:stretch/>
        </p:blipFill>
        <p:spPr>
          <a:xfrm>
            <a:off x="762000" y="1143000"/>
            <a:ext cx="4038600" cy="5181600"/>
          </a:xfrm>
          <a:prstGeom prst="rect">
            <a:avLst/>
          </a:prstGeom>
        </p:spPr>
      </p:pic>
      <p:sp>
        <p:nvSpPr>
          <p:cNvPr id="5" name="TextBox 4"/>
          <p:cNvSpPr txBox="1"/>
          <p:nvPr/>
        </p:nvSpPr>
        <p:spPr>
          <a:xfrm>
            <a:off x="5410200" y="1066800"/>
            <a:ext cx="6248400" cy="1384995"/>
          </a:xfrm>
          <a:prstGeom prst="rect">
            <a:avLst/>
          </a:prstGeom>
          <a:noFill/>
        </p:spPr>
        <p:txBody>
          <a:bodyPr wrap="square" rtlCol="0">
            <a:spAutoFit/>
          </a:bodyPr>
          <a:lstStyle/>
          <a:p>
            <a:r>
              <a:rPr lang="en-US" sz="2800" dirty="0"/>
              <a:t>A minor league manager nicknamed him “The Bird” because he thought he looked liked Sesame Street’s Big Bird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90801"/>
            <a:ext cx="5715000" cy="3657600"/>
          </a:xfrm>
          <a:prstGeom prst="rect">
            <a:avLst/>
          </a:prstGeom>
        </p:spPr>
      </p:pic>
    </p:spTree>
    <p:extLst>
      <p:ext uri="{BB962C8B-B14F-4D97-AF65-F5344CB8AC3E}">
        <p14:creationId xmlns:p14="http://schemas.microsoft.com/office/powerpoint/2010/main" val="30345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Tug McGraw - Pitcher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219200"/>
            <a:ext cx="3962399" cy="4953000"/>
          </a:xfrm>
          <a:prstGeom prst="rect">
            <a:avLst/>
          </a:prstGeom>
        </p:spPr>
      </p:pic>
      <p:sp>
        <p:nvSpPr>
          <p:cNvPr id="5" name="TextBox 4"/>
          <p:cNvSpPr txBox="1"/>
          <p:nvPr/>
        </p:nvSpPr>
        <p:spPr>
          <a:xfrm>
            <a:off x="5410200" y="1066800"/>
            <a:ext cx="6248400"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When asked if he preferred grass or Astroturf - “I don’t know. I’ve never smoked Astroturf.”</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When asked how he would spend his signing bonus – “Ninety percent I'll spend on good times, women and Irish Whiskey. The other ten percent I'll probably waste.” </a:t>
            </a:r>
          </a:p>
        </p:txBody>
      </p:sp>
    </p:spTree>
    <p:extLst>
      <p:ext uri="{BB962C8B-B14F-4D97-AF65-F5344CB8AC3E}">
        <p14:creationId xmlns:p14="http://schemas.microsoft.com/office/powerpoint/2010/main" val="22221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 y="1219200"/>
            <a:ext cx="3878580" cy="4724399"/>
          </a:xfrm>
          <a:prstGeom prst="rect">
            <a:avLst/>
          </a:prstGeom>
        </p:spPr>
      </p:pic>
      <p:sp>
        <p:nvSpPr>
          <p:cNvPr id="3" name="TextBox 2"/>
          <p:cNvSpPr txBox="1"/>
          <p:nvPr/>
        </p:nvSpPr>
        <p:spPr>
          <a:xfrm>
            <a:off x="381000" y="152400"/>
            <a:ext cx="11353800" cy="1569660"/>
          </a:xfrm>
          <a:prstGeom prst="rect">
            <a:avLst/>
          </a:prstGeom>
          <a:noFill/>
        </p:spPr>
        <p:txBody>
          <a:bodyPr wrap="square" rtlCol="0">
            <a:spAutoFit/>
          </a:bodyPr>
          <a:lstStyle/>
          <a:p>
            <a:r>
              <a:rPr lang="en-US" sz="3200" dirty="0"/>
              <a:t>“My pitching philosophy is simple - keep the ball way from the bat.”</a:t>
            </a:r>
            <a:r>
              <a:rPr lang="en-US" dirty="0"/>
              <a:t> </a:t>
            </a:r>
          </a:p>
          <a:p>
            <a:r>
              <a:rPr lang="en-US" sz="3200" dirty="0"/>
              <a:t>                                                           - Satchel Paige, HOF Pitcher</a:t>
            </a:r>
          </a:p>
        </p:txBody>
      </p:sp>
      <p:sp>
        <p:nvSpPr>
          <p:cNvPr id="7" name="TextBox 6"/>
          <p:cNvSpPr txBox="1"/>
          <p:nvPr/>
        </p:nvSpPr>
        <p:spPr>
          <a:xfrm>
            <a:off x="381000" y="6091535"/>
            <a:ext cx="11506200" cy="461665"/>
          </a:xfrm>
          <a:prstGeom prst="rect">
            <a:avLst/>
          </a:prstGeom>
          <a:noFill/>
        </p:spPr>
        <p:txBody>
          <a:bodyPr wrap="square" rtlCol="0">
            <a:spAutoFit/>
          </a:bodyPr>
          <a:lstStyle/>
          <a:p>
            <a:r>
              <a:rPr lang="en-US" sz="2400" i="1" dirty="0"/>
              <a:t>*There are 77 pitchers in the Hall of Fame. Paige was inducted in 1971.</a:t>
            </a:r>
          </a:p>
        </p:txBody>
      </p:sp>
    </p:spTree>
    <p:extLst>
      <p:ext uri="{BB962C8B-B14F-4D97-AF65-F5344CB8AC3E}">
        <p14:creationId xmlns:p14="http://schemas.microsoft.com/office/powerpoint/2010/main" val="42217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381000"/>
            <a:ext cx="9525000" cy="646331"/>
          </a:xfrm>
          <a:prstGeom prst="rect">
            <a:avLst/>
          </a:prstGeom>
          <a:noFill/>
        </p:spPr>
        <p:txBody>
          <a:bodyPr wrap="square" rtlCol="0">
            <a:spAutoFit/>
          </a:bodyPr>
          <a:lstStyle/>
          <a:p>
            <a:pPr algn="ctr"/>
            <a:r>
              <a:rPr lang="en-US" sz="3600" dirty="0"/>
              <a:t>Tug McGraw - Father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43000"/>
            <a:ext cx="4876800" cy="5334000"/>
          </a:xfrm>
          <a:prstGeom prst="rect">
            <a:avLst/>
          </a:prstGeom>
        </p:spPr>
      </p:pic>
      <p:sp>
        <p:nvSpPr>
          <p:cNvPr id="5" name="TextBox 4"/>
          <p:cNvSpPr txBox="1"/>
          <p:nvPr/>
        </p:nvSpPr>
        <p:spPr>
          <a:xfrm>
            <a:off x="5410200" y="1066800"/>
            <a:ext cx="6248400"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Tug McGraw’s son is country music star, Tim McGraw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424112"/>
            <a:ext cx="4190999" cy="3443288"/>
          </a:xfrm>
          <a:prstGeom prst="rect">
            <a:avLst/>
          </a:prstGeom>
        </p:spPr>
      </p:pic>
    </p:spTree>
    <p:extLst>
      <p:ext uri="{BB962C8B-B14F-4D97-AF65-F5344CB8AC3E}">
        <p14:creationId xmlns:p14="http://schemas.microsoft.com/office/powerpoint/2010/main" val="8933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76200"/>
            <a:ext cx="9525000" cy="646331"/>
          </a:xfrm>
          <a:prstGeom prst="rect">
            <a:avLst/>
          </a:prstGeom>
          <a:noFill/>
        </p:spPr>
        <p:txBody>
          <a:bodyPr wrap="square" rtlCol="0">
            <a:spAutoFit/>
          </a:bodyPr>
          <a:lstStyle/>
          <a:p>
            <a:pPr algn="ctr"/>
            <a:r>
              <a:rPr lang="en-US" sz="3600" dirty="0"/>
              <a:t>Bill “Spaceman” Lee</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722531"/>
            <a:ext cx="4038599" cy="4840069"/>
          </a:xfrm>
          <a:prstGeom prst="rect">
            <a:avLst/>
          </a:prstGeom>
        </p:spPr>
      </p:pic>
      <p:sp>
        <p:nvSpPr>
          <p:cNvPr id="4" name="TextBox 3"/>
          <p:cNvSpPr txBox="1"/>
          <p:nvPr/>
        </p:nvSpPr>
        <p:spPr>
          <a:xfrm>
            <a:off x="914400" y="5801380"/>
            <a:ext cx="10820399" cy="523220"/>
          </a:xfrm>
          <a:prstGeom prst="rect">
            <a:avLst/>
          </a:prstGeom>
          <a:noFill/>
        </p:spPr>
        <p:txBody>
          <a:bodyPr wrap="square" rtlCol="0">
            <a:spAutoFit/>
          </a:bodyPr>
          <a:lstStyle/>
          <a:p>
            <a:r>
              <a:rPr lang="en-US" sz="2800" dirty="0"/>
              <a:t>Lee is the 2016 Liberty Union party candidate for Vermont Governor</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722531"/>
            <a:ext cx="5562600" cy="3011269"/>
          </a:xfrm>
          <a:prstGeom prst="rect">
            <a:avLst/>
          </a:prstGeom>
        </p:spPr>
      </p:pic>
      <p:sp>
        <p:nvSpPr>
          <p:cNvPr id="7" name="TextBox 6"/>
          <p:cNvSpPr txBox="1"/>
          <p:nvPr/>
        </p:nvSpPr>
        <p:spPr>
          <a:xfrm>
            <a:off x="5791200" y="3810000"/>
            <a:ext cx="5791200" cy="1384995"/>
          </a:xfrm>
          <a:prstGeom prst="rect">
            <a:avLst/>
          </a:prstGeom>
          <a:noFill/>
        </p:spPr>
        <p:txBody>
          <a:bodyPr wrap="square" rtlCol="0">
            <a:spAutoFit/>
          </a:bodyPr>
          <a:lstStyle/>
          <a:p>
            <a:r>
              <a:rPr lang="en-US" sz="2800" dirty="0"/>
              <a:t>Lee still plays baseball for the Burlington Cardinals, a senior league team in Vermont</a:t>
            </a:r>
          </a:p>
        </p:txBody>
      </p:sp>
    </p:spTree>
    <p:extLst>
      <p:ext uri="{BB962C8B-B14F-4D97-AF65-F5344CB8AC3E}">
        <p14:creationId xmlns:p14="http://schemas.microsoft.com/office/powerpoint/2010/main" val="356303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914401" y="381000"/>
            <a:ext cx="10515600" cy="646331"/>
          </a:xfrm>
          <a:prstGeom prst="rect">
            <a:avLst/>
          </a:prstGeom>
          <a:noFill/>
        </p:spPr>
        <p:txBody>
          <a:bodyPr wrap="square" rtlCol="0">
            <a:spAutoFit/>
          </a:bodyPr>
          <a:lstStyle/>
          <a:p>
            <a:pPr algn="ctr"/>
            <a:r>
              <a:rPr lang="en-US" sz="3600" dirty="0"/>
              <a:t>Nuke </a:t>
            </a:r>
            <a:r>
              <a:rPr lang="en-US" sz="3600" dirty="0" err="1"/>
              <a:t>LaLoosh</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1255931"/>
            <a:ext cx="3810000" cy="51448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1" y="1295400"/>
            <a:ext cx="5105400" cy="3505200"/>
          </a:xfrm>
          <a:prstGeom prst="rect">
            <a:avLst/>
          </a:prstGeom>
        </p:spPr>
      </p:pic>
      <p:sp>
        <p:nvSpPr>
          <p:cNvPr id="6" name="TextBox 5"/>
          <p:cNvSpPr txBox="1"/>
          <p:nvPr/>
        </p:nvSpPr>
        <p:spPr>
          <a:xfrm>
            <a:off x="6324601" y="5029200"/>
            <a:ext cx="548639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Nuke </a:t>
            </a:r>
            <a:r>
              <a:rPr lang="en-US" sz="2800" dirty="0" err="1"/>
              <a:t>LaLoosh</a:t>
            </a:r>
            <a:r>
              <a:rPr lang="en-US" sz="2800" dirty="0"/>
              <a:t> (Tim Robbins)</a:t>
            </a:r>
          </a:p>
          <a:p>
            <a:pPr marL="285750" indent="-285750">
              <a:buFont typeface="Arial" panose="020B0604020202020204" pitchFamily="34" charset="0"/>
              <a:buChar char="•"/>
            </a:pPr>
            <a:r>
              <a:rPr lang="en-US" sz="2800" dirty="0"/>
              <a:t>Crash Davis (Kevin Costner)</a:t>
            </a:r>
          </a:p>
        </p:txBody>
      </p:sp>
    </p:spTree>
    <p:extLst>
      <p:ext uri="{BB962C8B-B14F-4D97-AF65-F5344CB8AC3E}">
        <p14:creationId xmlns:p14="http://schemas.microsoft.com/office/powerpoint/2010/main" val="7869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914401" y="381000"/>
            <a:ext cx="10515600" cy="646331"/>
          </a:xfrm>
          <a:prstGeom prst="rect">
            <a:avLst/>
          </a:prstGeom>
          <a:noFill/>
        </p:spPr>
        <p:txBody>
          <a:bodyPr wrap="square" rtlCol="0">
            <a:spAutoFit/>
          </a:bodyPr>
          <a:lstStyle/>
          <a:p>
            <a:pPr algn="ctr"/>
            <a:r>
              <a:rPr lang="en-US" sz="3600" dirty="0"/>
              <a:t>Nuke </a:t>
            </a:r>
            <a:r>
              <a:rPr lang="en-US" sz="3600" dirty="0" err="1"/>
              <a:t>LaLoosh</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946" y="1143001"/>
            <a:ext cx="3971054" cy="472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219200"/>
            <a:ext cx="4343400" cy="2895600"/>
          </a:xfrm>
          <a:prstGeom prst="rect">
            <a:avLst/>
          </a:prstGeom>
        </p:spPr>
      </p:pic>
      <p:sp>
        <p:nvSpPr>
          <p:cNvPr id="5" name="TextBox 4"/>
          <p:cNvSpPr txBox="1"/>
          <p:nvPr/>
        </p:nvSpPr>
        <p:spPr>
          <a:xfrm>
            <a:off x="5486400" y="4191000"/>
            <a:ext cx="6096000" cy="1815882"/>
          </a:xfrm>
          <a:prstGeom prst="rect">
            <a:avLst/>
          </a:prstGeom>
          <a:noFill/>
        </p:spPr>
        <p:txBody>
          <a:bodyPr wrap="square" rtlCol="0">
            <a:spAutoFit/>
          </a:bodyPr>
          <a:lstStyle/>
          <a:p>
            <a:r>
              <a:rPr lang="en-US" sz="2800" dirty="0"/>
              <a:t>Film Director, Ron Shelton, played minor league baseball with pitcher Steve </a:t>
            </a:r>
            <a:r>
              <a:rPr lang="en-US" sz="2800" dirty="0" err="1"/>
              <a:t>Dalkowski</a:t>
            </a:r>
            <a:r>
              <a:rPr lang="en-US" sz="2800" dirty="0"/>
              <a:t>. </a:t>
            </a:r>
            <a:r>
              <a:rPr lang="en-US" sz="2800" dirty="0" err="1"/>
              <a:t>Dalkowski</a:t>
            </a:r>
            <a:r>
              <a:rPr lang="en-US" sz="2800" dirty="0"/>
              <a:t> was the inspiration for Nuke </a:t>
            </a:r>
            <a:r>
              <a:rPr lang="en-US" sz="2800" dirty="0" err="1"/>
              <a:t>LaLoosh</a:t>
            </a:r>
            <a:r>
              <a:rPr lang="en-US" sz="2800" dirty="0"/>
              <a:t>.</a:t>
            </a:r>
          </a:p>
        </p:txBody>
      </p:sp>
      <p:sp>
        <p:nvSpPr>
          <p:cNvPr id="7" name="TextBox 6"/>
          <p:cNvSpPr txBox="1"/>
          <p:nvPr/>
        </p:nvSpPr>
        <p:spPr>
          <a:xfrm>
            <a:off x="981946" y="6172200"/>
            <a:ext cx="10829054" cy="523220"/>
          </a:xfrm>
          <a:prstGeom prst="rect">
            <a:avLst/>
          </a:prstGeom>
          <a:noFill/>
        </p:spPr>
        <p:txBody>
          <a:bodyPr wrap="square" rtlCol="0">
            <a:spAutoFit/>
          </a:bodyPr>
          <a:lstStyle/>
          <a:p>
            <a:r>
              <a:rPr lang="en-US" sz="2800" dirty="0" err="1"/>
              <a:t>Dalkowski</a:t>
            </a:r>
            <a:r>
              <a:rPr lang="en-US" sz="2800" dirty="0"/>
              <a:t> averaged 12.63 strikeouts per 9 innings, but…………………….</a:t>
            </a:r>
          </a:p>
        </p:txBody>
      </p:sp>
    </p:spTree>
    <p:extLst>
      <p:ext uri="{BB962C8B-B14F-4D97-AF65-F5344CB8AC3E}">
        <p14:creationId xmlns:p14="http://schemas.microsoft.com/office/powerpoint/2010/main" val="221131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0668001" cy="646331"/>
          </a:xfrm>
          <a:prstGeom prst="rect">
            <a:avLst/>
          </a:prstGeom>
          <a:noFill/>
        </p:spPr>
        <p:txBody>
          <a:bodyPr wrap="square" rtlCol="0">
            <a:spAutoFit/>
          </a:bodyPr>
          <a:lstStyle/>
          <a:p>
            <a:pPr algn="ctr"/>
            <a:r>
              <a:rPr lang="en-US" sz="3600" dirty="0"/>
              <a:t>He also averaged 12.25 walks per 9 innings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4800600" cy="5334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19200"/>
            <a:ext cx="5324475" cy="5334000"/>
          </a:xfrm>
          <a:prstGeom prst="rect">
            <a:avLst/>
          </a:prstGeom>
        </p:spPr>
      </p:pic>
    </p:spTree>
    <p:extLst>
      <p:ext uri="{BB962C8B-B14F-4D97-AF65-F5344CB8AC3E}">
        <p14:creationId xmlns:p14="http://schemas.microsoft.com/office/powerpoint/2010/main" val="23018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1295400" y="76200"/>
            <a:ext cx="9525000" cy="646331"/>
          </a:xfrm>
          <a:prstGeom prst="rect">
            <a:avLst/>
          </a:prstGeom>
          <a:noFill/>
        </p:spPr>
        <p:txBody>
          <a:bodyPr wrap="square" rtlCol="0">
            <a:spAutoFit/>
          </a:bodyPr>
          <a:lstStyle/>
          <a:p>
            <a:pPr algn="ctr"/>
            <a:r>
              <a:rPr lang="en-US" sz="3600" dirty="0"/>
              <a:t>Not a pitcher – Ty Cobb</a:t>
            </a: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722531"/>
            <a:ext cx="4876800" cy="5754469"/>
          </a:xfrm>
          <a:prstGeom prst="rect">
            <a:avLst/>
          </a:prstGeom>
        </p:spPr>
      </p:pic>
      <p:sp>
        <p:nvSpPr>
          <p:cNvPr id="5" name="TextBox 4"/>
          <p:cNvSpPr txBox="1"/>
          <p:nvPr/>
        </p:nvSpPr>
        <p:spPr>
          <a:xfrm>
            <a:off x="533400" y="914400"/>
            <a:ext cx="5867400" cy="5632311"/>
          </a:xfrm>
          <a:prstGeom prst="rect">
            <a:avLst/>
          </a:prstGeom>
          <a:noFill/>
        </p:spPr>
        <p:txBody>
          <a:bodyPr wrap="square" rtlCol="0">
            <a:spAutoFit/>
          </a:bodyPr>
          <a:lstStyle/>
          <a:p>
            <a:pPr algn="ctr"/>
            <a:r>
              <a:rPr lang="en-US" sz="2400" u="sng" dirty="0"/>
              <a:t>Ty Cobb Batting Fundamentals (1938)</a:t>
            </a:r>
          </a:p>
          <a:p>
            <a:endParaRPr lang="en-US" sz="2400" dirty="0"/>
          </a:p>
          <a:p>
            <a:r>
              <a:rPr lang="en-US" sz="2400" dirty="0"/>
              <a:t>“DON'T GRIP YOUR BAT AT THE VERY END; leave say an inch or two. ALSO, LEAVE AT LEAST AN INCH OR MORE SPACE BETWEEN YOUR HANDS; that gives you balance and control of bat, and also keeps hands from interfering with each other during swing.”</a:t>
            </a:r>
          </a:p>
          <a:p>
            <a:endParaRPr lang="en-US" sz="2400" dirty="0"/>
          </a:p>
          <a:p>
            <a:endParaRPr lang="en-US" sz="2400" dirty="0"/>
          </a:p>
          <a:p>
            <a:endParaRPr lang="en-US" sz="2400" dirty="0"/>
          </a:p>
          <a:p>
            <a:endParaRPr lang="en-US" sz="2400" dirty="0"/>
          </a:p>
          <a:p>
            <a:endParaRPr lang="en-US" sz="2400" dirty="0"/>
          </a:p>
          <a:p>
            <a:r>
              <a:rPr lang="en-US" sz="2400" dirty="0"/>
              <a:t>Cobb has the highest career batting average in major league history - .366</a:t>
            </a:r>
          </a:p>
        </p:txBody>
      </p:sp>
    </p:spTree>
    <p:extLst>
      <p:ext uri="{BB962C8B-B14F-4D97-AF65-F5344CB8AC3E}">
        <p14:creationId xmlns:p14="http://schemas.microsoft.com/office/powerpoint/2010/main" val="140463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3878580" cy="4724399"/>
          </a:xfrm>
          <a:prstGeom prst="rect">
            <a:avLst/>
          </a:prstGeom>
        </p:spPr>
      </p:pic>
      <p:sp>
        <p:nvSpPr>
          <p:cNvPr id="3" name="TextBox 2"/>
          <p:cNvSpPr txBox="1"/>
          <p:nvPr/>
        </p:nvSpPr>
        <p:spPr>
          <a:xfrm>
            <a:off x="381000" y="152400"/>
            <a:ext cx="11125200" cy="1077218"/>
          </a:xfrm>
          <a:prstGeom prst="rect">
            <a:avLst/>
          </a:prstGeom>
          <a:noFill/>
        </p:spPr>
        <p:txBody>
          <a:bodyPr wrap="square" rtlCol="0">
            <a:spAutoFit/>
          </a:bodyPr>
          <a:lstStyle/>
          <a:p>
            <a:pPr algn="ctr"/>
            <a:r>
              <a:rPr lang="en-US" sz="3200" dirty="0"/>
              <a:t>Satchell Paige had names for most of his pitches:</a:t>
            </a:r>
            <a:endParaRPr lang="en-US" dirty="0"/>
          </a:p>
          <a:p>
            <a:r>
              <a:rPr lang="en-US" sz="3200" dirty="0"/>
              <a:t>                                                                    </a:t>
            </a:r>
          </a:p>
        </p:txBody>
      </p:sp>
      <p:sp>
        <p:nvSpPr>
          <p:cNvPr id="2" name="TextBox 1"/>
          <p:cNvSpPr txBox="1"/>
          <p:nvPr/>
        </p:nvSpPr>
        <p:spPr>
          <a:xfrm>
            <a:off x="4648200" y="1447800"/>
            <a:ext cx="33528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Midnight Rider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Four-day Creeper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Bat Dodger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Wobbly Ball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err="1"/>
              <a:t>Nothin</a:t>
            </a:r>
            <a:r>
              <a:rPr lang="en-US" sz="2800" dirty="0"/>
              <a:t>’ Ball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Two-hump Blooper</a:t>
            </a:r>
          </a:p>
        </p:txBody>
      </p:sp>
      <p:sp>
        <p:nvSpPr>
          <p:cNvPr id="6" name="TextBox 5"/>
          <p:cNvSpPr txBox="1"/>
          <p:nvPr/>
        </p:nvSpPr>
        <p:spPr>
          <a:xfrm>
            <a:off x="8001000" y="1447800"/>
            <a:ext cx="38862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err="1"/>
              <a:t>Drooper</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Looper</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Hurry-up Ball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Smoke Ball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Bee Ball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Aspirin</a:t>
            </a:r>
          </a:p>
        </p:txBody>
      </p:sp>
    </p:spTree>
    <p:extLst>
      <p:ext uri="{BB962C8B-B14F-4D97-AF65-F5344CB8AC3E}">
        <p14:creationId xmlns:p14="http://schemas.microsoft.com/office/powerpoint/2010/main" val="85814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320" y="1219200"/>
            <a:ext cx="3538739" cy="4724399"/>
          </a:xfrm>
          <a:prstGeom prst="rect">
            <a:avLst/>
          </a:prstGeom>
        </p:spPr>
      </p:pic>
      <p:sp>
        <p:nvSpPr>
          <p:cNvPr id="3" name="TextBox 2"/>
          <p:cNvSpPr txBox="1"/>
          <p:nvPr/>
        </p:nvSpPr>
        <p:spPr>
          <a:xfrm>
            <a:off x="381000" y="152400"/>
            <a:ext cx="11125200" cy="1077218"/>
          </a:xfrm>
          <a:prstGeom prst="rect">
            <a:avLst/>
          </a:prstGeom>
          <a:noFill/>
        </p:spPr>
        <p:txBody>
          <a:bodyPr wrap="square" rtlCol="0">
            <a:spAutoFit/>
          </a:bodyPr>
          <a:lstStyle/>
          <a:p>
            <a:r>
              <a:rPr lang="en-US" sz="3200" dirty="0"/>
              <a:t>“Pitching is the art of instilling fear.”</a:t>
            </a:r>
            <a:r>
              <a:rPr lang="en-US" dirty="0"/>
              <a:t> </a:t>
            </a:r>
          </a:p>
          <a:p>
            <a:r>
              <a:rPr lang="en-US" sz="3200" dirty="0"/>
              <a:t>                                                                    - Sandy Koufax, Pitcher</a:t>
            </a:r>
          </a:p>
        </p:txBody>
      </p:sp>
      <p:sp>
        <p:nvSpPr>
          <p:cNvPr id="7" name="TextBox 6"/>
          <p:cNvSpPr txBox="1"/>
          <p:nvPr/>
        </p:nvSpPr>
        <p:spPr>
          <a:xfrm>
            <a:off x="381000" y="6091535"/>
            <a:ext cx="11277600" cy="461665"/>
          </a:xfrm>
          <a:prstGeom prst="rect">
            <a:avLst/>
          </a:prstGeom>
          <a:noFill/>
        </p:spPr>
        <p:txBody>
          <a:bodyPr wrap="square" rtlCol="0">
            <a:spAutoFit/>
          </a:bodyPr>
          <a:lstStyle/>
          <a:p>
            <a:r>
              <a:rPr lang="en-US" sz="2400" i="1" dirty="0"/>
              <a:t>* Koufax was inducted into the Hall of Fame in 1972</a:t>
            </a:r>
          </a:p>
        </p:txBody>
      </p:sp>
    </p:spTree>
    <p:extLst>
      <p:ext uri="{BB962C8B-B14F-4D97-AF65-F5344CB8AC3E}">
        <p14:creationId xmlns:p14="http://schemas.microsoft.com/office/powerpoint/2010/main" val="357243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Ira’s favorite Pitchers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288" y="1295400"/>
            <a:ext cx="2939142" cy="4114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838" y="1295400"/>
            <a:ext cx="2912723" cy="4114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758" y="1219200"/>
            <a:ext cx="3020683" cy="4191000"/>
          </a:xfrm>
          <a:prstGeom prst="rect">
            <a:avLst/>
          </a:prstGeom>
        </p:spPr>
      </p:pic>
      <p:sp>
        <p:nvSpPr>
          <p:cNvPr id="7" name="TextBox 6"/>
          <p:cNvSpPr txBox="1"/>
          <p:nvPr/>
        </p:nvSpPr>
        <p:spPr>
          <a:xfrm>
            <a:off x="914400" y="5410200"/>
            <a:ext cx="2895600" cy="830997"/>
          </a:xfrm>
          <a:prstGeom prst="rect">
            <a:avLst/>
          </a:prstGeom>
          <a:noFill/>
        </p:spPr>
        <p:txBody>
          <a:bodyPr wrap="square" rtlCol="0">
            <a:spAutoFit/>
          </a:bodyPr>
          <a:lstStyle/>
          <a:p>
            <a:pPr algn="ctr"/>
            <a:r>
              <a:rPr lang="en-US" sz="2400" dirty="0"/>
              <a:t>Mel </a:t>
            </a:r>
            <a:r>
              <a:rPr lang="en-US" sz="2400" dirty="0" err="1"/>
              <a:t>Stottlemyre</a:t>
            </a:r>
            <a:endParaRPr lang="en-US" sz="2400" dirty="0"/>
          </a:p>
          <a:p>
            <a:pPr algn="ctr"/>
            <a:r>
              <a:rPr lang="en-US" sz="2400" dirty="0"/>
              <a:t>New York Yankees</a:t>
            </a:r>
          </a:p>
        </p:txBody>
      </p:sp>
      <p:sp>
        <p:nvSpPr>
          <p:cNvPr id="9" name="Rectangle 8"/>
          <p:cNvSpPr/>
          <p:nvPr/>
        </p:nvSpPr>
        <p:spPr>
          <a:xfrm>
            <a:off x="4656627" y="5410200"/>
            <a:ext cx="2971934" cy="830997"/>
          </a:xfrm>
          <a:prstGeom prst="rect">
            <a:avLst/>
          </a:prstGeom>
        </p:spPr>
        <p:txBody>
          <a:bodyPr wrap="square">
            <a:spAutoFit/>
          </a:bodyPr>
          <a:lstStyle/>
          <a:p>
            <a:pPr lvl="0" algn="ctr"/>
            <a:r>
              <a:rPr lang="en-US" sz="2400" dirty="0">
                <a:solidFill>
                  <a:prstClr val="white"/>
                </a:solidFill>
              </a:rPr>
              <a:t>Mickey </a:t>
            </a:r>
            <a:r>
              <a:rPr lang="en-US" sz="2400" dirty="0" err="1">
                <a:solidFill>
                  <a:prstClr val="white"/>
                </a:solidFill>
              </a:rPr>
              <a:t>Lolich</a:t>
            </a:r>
            <a:endParaRPr lang="en-US" sz="2400" dirty="0">
              <a:solidFill>
                <a:prstClr val="white"/>
              </a:solidFill>
            </a:endParaRPr>
          </a:p>
          <a:p>
            <a:pPr lvl="0" algn="ctr"/>
            <a:r>
              <a:rPr lang="en-US" sz="2400" dirty="0">
                <a:solidFill>
                  <a:prstClr val="white"/>
                </a:solidFill>
              </a:rPr>
              <a:t>Detroit Tigers</a:t>
            </a:r>
          </a:p>
        </p:txBody>
      </p:sp>
      <p:sp>
        <p:nvSpPr>
          <p:cNvPr id="10" name="Rectangle 9"/>
          <p:cNvSpPr/>
          <p:nvPr/>
        </p:nvSpPr>
        <p:spPr>
          <a:xfrm>
            <a:off x="8433758" y="5410200"/>
            <a:ext cx="2996242" cy="830997"/>
          </a:xfrm>
          <a:prstGeom prst="rect">
            <a:avLst/>
          </a:prstGeom>
        </p:spPr>
        <p:txBody>
          <a:bodyPr wrap="square">
            <a:spAutoFit/>
          </a:bodyPr>
          <a:lstStyle/>
          <a:p>
            <a:pPr lvl="0" algn="ctr"/>
            <a:r>
              <a:rPr lang="en-US" sz="2400" dirty="0">
                <a:solidFill>
                  <a:prstClr val="white"/>
                </a:solidFill>
              </a:rPr>
              <a:t>Jim “Cakes” Palmer</a:t>
            </a:r>
          </a:p>
          <a:p>
            <a:pPr lvl="0" algn="ctr"/>
            <a:r>
              <a:rPr lang="en-US" sz="2400" dirty="0">
                <a:solidFill>
                  <a:prstClr val="white"/>
                </a:solidFill>
              </a:rPr>
              <a:t>Baltimore Orioles</a:t>
            </a:r>
          </a:p>
        </p:txBody>
      </p:sp>
    </p:spTree>
    <p:extLst>
      <p:ext uri="{BB962C8B-B14F-4D97-AF65-F5344CB8AC3E}">
        <p14:creationId xmlns:p14="http://schemas.microsoft.com/office/powerpoint/2010/main" val="353910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Tom’s favorite Pitchers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3165630" cy="38208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5838" y="1295400"/>
            <a:ext cx="3132762" cy="38116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860" y="1219200"/>
            <a:ext cx="3152740" cy="3897085"/>
          </a:xfrm>
          <a:prstGeom prst="rect">
            <a:avLst/>
          </a:prstGeom>
        </p:spPr>
      </p:pic>
      <p:sp>
        <p:nvSpPr>
          <p:cNvPr id="7" name="TextBox 6"/>
          <p:cNvSpPr txBox="1"/>
          <p:nvPr/>
        </p:nvSpPr>
        <p:spPr>
          <a:xfrm>
            <a:off x="685800" y="5257800"/>
            <a:ext cx="3124200" cy="830997"/>
          </a:xfrm>
          <a:prstGeom prst="rect">
            <a:avLst/>
          </a:prstGeom>
          <a:noFill/>
        </p:spPr>
        <p:txBody>
          <a:bodyPr wrap="square" rtlCol="0">
            <a:spAutoFit/>
          </a:bodyPr>
          <a:lstStyle/>
          <a:p>
            <a:pPr algn="ctr"/>
            <a:r>
              <a:rPr lang="en-US" sz="2400" dirty="0"/>
              <a:t>Dave “Boo” </a:t>
            </a:r>
            <a:r>
              <a:rPr lang="en-US" sz="2400" dirty="0" err="1"/>
              <a:t>Ferriss</a:t>
            </a:r>
            <a:endParaRPr lang="en-US" sz="2400" dirty="0"/>
          </a:p>
          <a:p>
            <a:pPr algn="ctr"/>
            <a:r>
              <a:rPr lang="en-US" sz="2400" dirty="0"/>
              <a:t>Boston Red Sox</a:t>
            </a:r>
          </a:p>
        </p:txBody>
      </p:sp>
      <p:sp>
        <p:nvSpPr>
          <p:cNvPr id="9" name="Rectangle 8"/>
          <p:cNvSpPr/>
          <p:nvPr/>
        </p:nvSpPr>
        <p:spPr>
          <a:xfrm>
            <a:off x="4656626" y="5257800"/>
            <a:ext cx="3191973" cy="830997"/>
          </a:xfrm>
          <a:prstGeom prst="rect">
            <a:avLst/>
          </a:prstGeom>
        </p:spPr>
        <p:txBody>
          <a:bodyPr wrap="square">
            <a:spAutoFit/>
          </a:bodyPr>
          <a:lstStyle/>
          <a:p>
            <a:pPr lvl="0" algn="ctr"/>
            <a:r>
              <a:rPr lang="en-US" sz="2400" dirty="0" err="1">
                <a:solidFill>
                  <a:prstClr val="white"/>
                </a:solidFill>
              </a:rPr>
              <a:t>Tex</a:t>
            </a:r>
            <a:r>
              <a:rPr lang="en-US" sz="2400" dirty="0">
                <a:solidFill>
                  <a:prstClr val="white"/>
                </a:solidFill>
              </a:rPr>
              <a:t> Hughson</a:t>
            </a:r>
          </a:p>
          <a:p>
            <a:pPr lvl="0" algn="ctr"/>
            <a:r>
              <a:rPr lang="en-US" sz="2400" dirty="0">
                <a:solidFill>
                  <a:prstClr val="white"/>
                </a:solidFill>
              </a:rPr>
              <a:t>Boston Red Sox</a:t>
            </a:r>
          </a:p>
        </p:txBody>
      </p:sp>
      <p:sp>
        <p:nvSpPr>
          <p:cNvPr id="10" name="Rectangle 9"/>
          <p:cNvSpPr/>
          <p:nvPr/>
        </p:nvSpPr>
        <p:spPr>
          <a:xfrm>
            <a:off x="8586158" y="5257800"/>
            <a:ext cx="2996242" cy="830997"/>
          </a:xfrm>
          <a:prstGeom prst="rect">
            <a:avLst/>
          </a:prstGeom>
        </p:spPr>
        <p:txBody>
          <a:bodyPr wrap="square">
            <a:spAutoFit/>
          </a:bodyPr>
          <a:lstStyle/>
          <a:p>
            <a:pPr lvl="0" algn="ctr"/>
            <a:r>
              <a:rPr lang="en-US" sz="2400" dirty="0">
                <a:solidFill>
                  <a:prstClr val="white"/>
                </a:solidFill>
              </a:rPr>
              <a:t>Bob Feller</a:t>
            </a:r>
          </a:p>
          <a:p>
            <a:pPr lvl="0" algn="ctr"/>
            <a:r>
              <a:rPr lang="en-US" sz="2400" dirty="0">
                <a:solidFill>
                  <a:prstClr val="white"/>
                </a:solidFill>
              </a:rPr>
              <a:t>Cleveland Indians</a:t>
            </a:r>
          </a:p>
        </p:txBody>
      </p:sp>
    </p:spTree>
    <p:extLst>
      <p:ext uri="{BB962C8B-B14F-4D97-AF65-F5344CB8AC3E}">
        <p14:creationId xmlns:p14="http://schemas.microsoft.com/office/powerpoint/2010/main" val="43490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76200"/>
            <a:ext cx="11049000" cy="769441"/>
          </a:xfrm>
          <a:prstGeom prst="rect">
            <a:avLst/>
          </a:prstGeom>
          <a:noFill/>
        </p:spPr>
        <p:txBody>
          <a:bodyPr wrap="square" rtlCol="0">
            <a:spAutoFit/>
          </a:bodyPr>
          <a:lstStyle/>
          <a:p>
            <a:pPr algn="ctr"/>
            <a:r>
              <a:rPr lang="en-US" sz="4400" dirty="0"/>
              <a:t>Bobby’s favorite Pitchers</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08" y="1219200"/>
            <a:ext cx="2858784" cy="4038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676" y="1219200"/>
            <a:ext cx="2833047" cy="4038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1238656"/>
            <a:ext cx="2819400" cy="4019144"/>
          </a:xfrm>
          <a:prstGeom prst="rect">
            <a:avLst/>
          </a:prstGeom>
        </p:spPr>
      </p:pic>
      <p:sp>
        <p:nvSpPr>
          <p:cNvPr id="7" name="TextBox 6"/>
          <p:cNvSpPr txBox="1"/>
          <p:nvPr/>
        </p:nvSpPr>
        <p:spPr>
          <a:xfrm>
            <a:off x="838200" y="5341203"/>
            <a:ext cx="2895600" cy="830997"/>
          </a:xfrm>
          <a:prstGeom prst="rect">
            <a:avLst/>
          </a:prstGeom>
          <a:noFill/>
        </p:spPr>
        <p:txBody>
          <a:bodyPr wrap="square" rtlCol="0">
            <a:spAutoFit/>
          </a:bodyPr>
          <a:lstStyle/>
          <a:p>
            <a:pPr algn="ctr"/>
            <a:r>
              <a:rPr lang="en-US" sz="2400" dirty="0"/>
              <a:t>Phil </a:t>
            </a:r>
            <a:r>
              <a:rPr lang="en-US" sz="2400" dirty="0" err="1"/>
              <a:t>Niekro</a:t>
            </a:r>
            <a:endParaRPr lang="en-US" sz="2400" dirty="0"/>
          </a:p>
          <a:p>
            <a:pPr algn="ctr"/>
            <a:r>
              <a:rPr lang="en-US" sz="2400" dirty="0"/>
              <a:t>Atlanta Braves</a:t>
            </a:r>
          </a:p>
        </p:txBody>
      </p:sp>
      <p:sp>
        <p:nvSpPr>
          <p:cNvPr id="9" name="Rectangle 8"/>
          <p:cNvSpPr/>
          <p:nvPr/>
        </p:nvSpPr>
        <p:spPr>
          <a:xfrm>
            <a:off x="4755676" y="5341203"/>
            <a:ext cx="2833047" cy="830997"/>
          </a:xfrm>
          <a:prstGeom prst="rect">
            <a:avLst/>
          </a:prstGeom>
        </p:spPr>
        <p:txBody>
          <a:bodyPr wrap="square">
            <a:spAutoFit/>
          </a:bodyPr>
          <a:lstStyle/>
          <a:p>
            <a:pPr lvl="0" algn="ctr"/>
            <a:r>
              <a:rPr lang="en-US" sz="2400" dirty="0">
                <a:solidFill>
                  <a:prstClr val="white"/>
                </a:solidFill>
              </a:rPr>
              <a:t>J.R. Richard</a:t>
            </a:r>
          </a:p>
          <a:p>
            <a:pPr lvl="0" algn="ctr"/>
            <a:r>
              <a:rPr lang="en-US" sz="2400" dirty="0">
                <a:solidFill>
                  <a:prstClr val="white"/>
                </a:solidFill>
              </a:rPr>
              <a:t>Houston Astros</a:t>
            </a:r>
          </a:p>
        </p:txBody>
      </p:sp>
      <p:sp>
        <p:nvSpPr>
          <p:cNvPr id="10" name="Rectangle 9"/>
          <p:cNvSpPr/>
          <p:nvPr/>
        </p:nvSpPr>
        <p:spPr>
          <a:xfrm>
            <a:off x="8382000" y="5341203"/>
            <a:ext cx="2895600" cy="830997"/>
          </a:xfrm>
          <a:prstGeom prst="rect">
            <a:avLst/>
          </a:prstGeom>
        </p:spPr>
        <p:txBody>
          <a:bodyPr wrap="square">
            <a:spAutoFit/>
          </a:bodyPr>
          <a:lstStyle/>
          <a:p>
            <a:pPr lvl="0" algn="ctr"/>
            <a:r>
              <a:rPr lang="en-US" sz="2400" dirty="0">
                <a:solidFill>
                  <a:prstClr val="white"/>
                </a:solidFill>
              </a:rPr>
              <a:t>Larry </a:t>
            </a:r>
            <a:r>
              <a:rPr lang="en-US" sz="2400" dirty="0" err="1">
                <a:solidFill>
                  <a:prstClr val="white"/>
                </a:solidFill>
              </a:rPr>
              <a:t>Dierker</a:t>
            </a:r>
            <a:endParaRPr lang="en-US" sz="2400" dirty="0">
              <a:solidFill>
                <a:prstClr val="white"/>
              </a:solidFill>
            </a:endParaRPr>
          </a:p>
          <a:p>
            <a:pPr lvl="0" algn="ctr"/>
            <a:r>
              <a:rPr lang="en-US" sz="2400" dirty="0">
                <a:solidFill>
                  <a:prstClr val="white"/>
                </a:solidFill>
              </a:rPr>
              <a:t>Houston Astros</a:t>
            </a:r>
          </a:p>
        </p:txBody>
      </p:sp>
    </p:spTree>
    <p:extLst>
      <p:ext uri="{BB962C8B-B14F-4D97-AF65-F5344CB8AC3E}">
        <p14:creationId xmlns:p14="http://schemas.microsoft.com/office/powerpoint/2010/main" val="356370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76200"/>
            <a:ext cx="11049000" cy="769441"/>
          </a:xfrm>
          <a:prstGeom prst="rect">
            <a:avLst/>
          </a:prstGeom>
          <a:noFill/>
        </p:spPr>
        <p:txBody>
          <a:bodyPr wrap="square" rtlCol="0">
            <a:spAutoFit/>
          </a:bodyPr>
          <a:lstStyle/>
          <a:p>
            <a:pPr algn="ctr"/>
            <a:r>
              <a:rPr lang="en-US" sz="4400" dirty="0"/>
              <a:t>Bobby’s favorite Pitchers</a:t>
            </a:r>
            <a:endParaRPr lang="en-US" sz="3600" dirty="0"/>
          </a:p>
        </p:txBody>
      </p:sp>
      <p:sp>
        <p:nvSpPr>
          <p:cNvPr id="4" name="TextBox 3"/>
          <p:cNvSpPr txBox="1"/>
          <p:nvPr/>
        </p:nvSpPr>
        <p:spPr>
          <a:xfrm>
            <a:off x="838200" y="5638800"/>
            <a:ext cx="10591800" cy="523220"/>
          </a:xfrm>
          <a:prstGeom prst="rect">
            <a:avLst/>
          </a:prstGeom>
          <a:noFill/>
        </p:spPr>
        <p:txBody>
          <a:bodyPr wrap="square" rtlCol="0">
            <a:spAutoFit/>
          </a:bodyPr>
          <a:lstStyle/>
          <a:p>
            <a:pPr algn="ctr"/>
            <a:r>
              <a:rPr lang="en-US" sz="2800" dirty="0"/>
              <a:t>Two more J.R. Richard Baseball Cards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00200"/>
            <a:ext cx="5029200" cy="32004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0200"/>
            <a:ext cx="5181600" cy="3200400"/>
          </a:xfrm>
          <a:prstGeom prst="rect">
            <a:avLst/>
          </a:prstGeom>
        </p:spPr>
      </p:pic>
    </p:spTree>
    <p:extLst>
      <p:ext uri="{BB962C8B-B14F-4D97-AF65-F5344CB8AC3E}">
        <p14:creationId xmlns:p14="http://schemas.microsoft.com/office/powerpoint/2010/main" val="205953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762000" y="381000"/>
            <a:ext cx="11049000" cy="769441"/>
          </a:xfrm>
          <a:prstGeom prst="rect">
            <a:avLst/>
          </a:prstGeom>
          <a:noFill/>
        </p:spPr>
        <p:txBody>
          <a:bodyPr wrap="square" rtlCol="0">
            <a:spAutoFit/>
          </a:bodyPr>
          <a:lstStyle/>
          <a:p>
            <a:pPr algn="ctr"/>
            <a:r>
              <a:rPr lang="en-US" sz="4400" dirty="0"/>
              <a:t>Who was your favorite Pitcher?</a:t>
            </a: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562" y="1600200"/>
            <a:ext cx="2396475" cy="3429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6560" y="1600200"/>
            <a:ext cx="2427269" cy="3429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042" y="1600200"/>
            <a:ext cx="2586037" cy="3429000"/>
          </a:xfrm>
          <a:prstGeom prst="rect">
            <a:avLst/>
          </a:prstGeom>
        </p:spPr>
      </p:pic>
      <p:sp>
        <p:nvSpPr>
          <p:cNvPr id="7" name="TextBox 6"/>
          <p:cNvSpPr txBox="1"/>
          <p:nvPr/>
        </p:nvSpPr>
        <p:spPr>
          <a:xfrm>
            <a:off x="1143000" y="5341203"/>
            <a:ext cx="2895600" cy="830997"/>
          </a:xfrm>
          <a:prstGeom prst="rect">
            <a:avLst/>
          </a:prstGeom>
          <a:noFill/>
        </p:spPr>
        <p:txBody>
          <a:bodyPr wrap="square" rtlCol="0">
            <a:spAutoFit/>
          </a:bodyPr>
          <a:lstStyle/>
          <a:p>
            <a:pPr algn="ctr"/>
            <a:r>
              <a:rPr lang="en-US" sz="2400" dirty="0"/>
              <a:t>Mel Parnell</a:t>
            </a:r>
          </a:p>
          <a:p>
            <a:pPr algn="ctr"/>
            <a:r>
              <a:rPr lang="en-US" sz="2400" dirty="0"/>
              <a:t>Boston Red Sox</a:t>
            </a:r>
          </a:p>
        </p:txBody>
      </p:sp>
      <p:sp>
        <p:nvSpPr>
          <p:cNvPr id="9" name="Rectangle 8"/>
          <p:cNvSpPr/>
          <p:nvPr/>
        </p:nvSpPr>
        <p:spPr>
          <a:xfrm>
            <a:off x="4495800" y="5341203"/>
            <a:ext cx="3276600" cy="830997"/>
          </a:xfrm>
          <a:prstGeom prst="rect">
            <a:avLst/>
          </a:prstGeom>
        </p:spPr>
        <p:txBody>
          <a:bodyPr wrap="square">
            <a:spAutoFit/>
          </a:bodyPr>
          <a:lstStyle/>
          <a:p>
            <a:pPr lvl="0" algn="ctr"/>
            <a:r>
              <a:rPr lang="en-US" sz="2400" dirty="0">
                <a:solidFill>
                  <a:prstClr val="white"/>
                </a:solidFill>
              </a:rPr>
              <a:t>Warren </a:t>
            </a:r>
            <a:r>
              <a:rPr lang="en-US" sz="2400" dirty="0" err="1">
                <a:solidFill>
                  <a:prstClr val="white"/>
                </a:solidFill>
              </a:rPr>
              <a:t>Spahn</a:t>
            </a:r>
            <a:endParaRPr lang="en-US" sz="2400" dirty="0">
              <a:solidFill>
                <a:prstClr val="white"/>
              </a:solidFill>
            </a:endParaRPr>
          </a:p>
          <a:p>
            <a:pPr lvl="0" algn="ctr"/>
            <a:r>
              <a:rPr lang="en-US" sz="2400" dirty="0">
                <a:solidFill>
                  <a:prstClr val="white"/>
                </a:solidFill>
              </a:rPr>
              <a:t>Milwaukee Braves</a:t>
            </a:r>
          </a:p>
        </p:txBody>
      </p:sp>
      <p:sp>
        <p:nvSpPr>
          <p:cNvPr id="10" name="Rectangle 9"/>
          <p:cNvSpPr/>
          <p:nvPr/>
        </p:nvSpPr>
        <p:spPr>
          <a:xfrm>
            <a:off x="8001000" y="5341203"/>
            <a:ext cx="3200400" cy="830997"/>
          </a:xfrm>
          <a:prstGeom prst="rect">
            <a:avLst/>
          </a:prstGeom>
        </p:spPr>
        <p:txBody>
          <a:bodyPr wrap="square">
            <a:spAutoFit/>
          </a:bodyPr>
          <a:lstStyle/>
          <a:p>
            <a:pPr lvl="0" algn="ctr"/>
            <a:r>
              <a:rPr lang="en-US" sz="2400" dirty="0">
                <a:solidFill>
                  <a:prstClr val="white"/>
                </a:solidFill>
              </a:rPr>
              <a:t>Whitey Ford</a:t>
            </a:r>
          </a:p>
          <a:p>
            <a:pPr lvl="0" algn="ctr"/>
            <a:r>
              <a:rPr lang="en-US" sz="2400" dirty="0">
                <a:solidFill>
                  <a:prstClr val="white"/>
                </a:solidFill>
              </a:rPr>
              <a:t>New York Yankees</a:t>
            </a:r>
          </a:p>
        </p:txBody>
      </p:sp>
    </p:spTree>
    <p:extLst>
      <p:ext uri="{BB962C8B-B14F-4D97-AF65-F5344CB8AC3E}">
        <p14:creationId xmlns:p14="http://schemas.microsoft.com/office/powerpoint/2010/main" val="92962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990</Words>
  <Application>Microsoft Office PowerPoint</Application>
  <PresentationFormat>Widescreen</PresentationFormat>
  <Paragraphs>139</Paragraphs>
  <Slides>25</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Franklin Gothic Medium</vt:lpstr>
      <vt:lpstr>Impact</vt:lpstr>
      <vt:lpstr>Basketball 16x9</vt:lpstr>
      <vt:lpstr>Pitchers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2016-08-24T16:00:57Z</dcterms:created>
  <dcterms:modified xsi:type="dcterms:W3CDTF">2016-11-09T13:06:49Z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