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95" r:id="rId4"/>
    <p:sldId id="285" r:id="rId5"/>
    <p:sldId id="296" r:id="rId6"/>
    <p:sldId id="274" r:id="rId7"/>
    <p:sldId id="287" r:id="rId8"/>
    <p:sldId id="271" r:id="rId9"/>
    <p:sldId id="260" r:id="rId10"/>
    <p:sldId id="265" r:id="rId11"/>
    <p:sldId id="272" r:id="rId12"/>
    <p:sldId id="293" r:id="rId13"/>
    <p:sldId id="297" r:id="rId14"/>
    <p:sldId id="294" r:id="rId15"/>
    <p:sldId id="292" r:id="rId16"/>
    <p:sldId id="262"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0" autoAdjust="0"/>
  </p:normalViewPr>
  <p:slideViewPr>
    <p:cSldViewPr snapToGrid="0">
      <p:cViewPr varScale="1">
        <p:scale>
          <a:sx n="84" d="100"/>
          <a:sy n="84" d="100"/>
        </p:scale>
        <p:origin x="658"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FAB3-DB51-4EDD-97C8-AFF7014B69C3}" type="datetimeFigureOut">
              <a:rPr lang="en-US" smtClean="0"/>
              <a:t>7/11/2016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5B91D-D6A3-4AB3-9580-67205FDCF3DE}" type="slidenum">
              <a:rPr lang="en-US" smtClean="0"/>
              <a:t>‹#›</a:t>
            </a:fld>
            <a:endParaRPr lang="en-US"/>
          </a:p>
        </p:txBody>
      </p:sp>
    </p:spTree>
    <p:extLst>
      <p:ext uri="{BB962C8B-B14F-4D97-AF65-F5344CB8AC3E}">
        <p14:creationId xmlns:p14="http://schemas.microsoft.com/office/powerpoint/2010/main" val="97233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a:t>
            </a:fld>
            <a:endParaRPr lang="en-US"/>
          </a:p>
        </p:txBody>
      </p:sp>
    </p:spTree>
    <p:extLst>
      <p:ext uri="{BB962C8B-B14F-4D97-AF65-F5344CB8AC3E}">
        <p14:creationId xmlns:p14="http://schemas.microsoft.com/office/powerpoint/2010/main" val="2127541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12</a:t>
            </a:fld>
            <a:endParaRPr lang="en-US"/>
          </a:p>
        </p:txBody>
      </p:sp>
    </p:spTree>
    <p:extLst>
      <p:ext uri="{BB962C8B-B14F-4D97-AF65-F5344CB8AC3E}">
        <p14:creationId xmlns:p14="http://schemas.microsoft.com/office/powerpoint/2010/main" val="421473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13</a:t>
            </a:fld>
            <a:endParaRPr lang="en-US"/>
          </a:p>
        </p:txBody>
      </p:sp>
    </p:spTree>
    <p:extLst>
      <p:ext uri="{BB962C8B-B14F-4D97-AF65-F5344CB8AC3E}">
        <p14:creationId xmlns:p14="http://schemas.microsoft.com/office/powerpoint/2010/main" val="359439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Mickey Mantle hit 37 homers to lead the AL.  He also led the league in triples, walks, and SLG.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14</a:t>
            </a:fld>
            <a:endParaRPr lang="en-US"/>
          </a:p>
        </p:txBody>
      </p:sp>
    </p:spTree>
    <p:extLst>
      <p:ext uri="{BB962C8B-B14F-4D97-AF65-F5344CB8AC3E}">
        <p14:creationId xmlns:p14="http://schemas.microsoft.com/office/powerpoint/2010/main" val="79881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Key Red Sox – </a:t>
            </a:r>
            <a:r>
              <a:rPr lang="en-US" baseline="0" dirty="0" err="1" smtClean="0"/>
              <a:t>Yaz</a:t>
            </a:r>
            <a:r>
              <a:rPr lang="en-US" baseline="0" dirty="0" smtClean="0"/>
              <a:t>, Reggie Smith, George Scott, and Rico </a:t>
            </a:r>
            <a:r>
              <a:rPr lang="en-US" baseline="0" dirty="0" err="1" smtClean="0"/>
              <a:t>Petrocelli</a:t>
            </a:r>
            <a:r>
              <a:rPr lang="en-US" baseline="0" dirty="0" smtClean="0"/>
              <a:t>;  pitcher Jim </a:t>
            </a:r>
            <a:r>
              <a:rPr lang="en-US" baseline="0" dirty="0" err="1" smtClean="0"/>
              <a:t>Lonborg</a:t>
            </a:r>
            <a:r>
              <a:rPr lang="en-US" baseline="0" dirty="0" smtClean="0"/>
              <a:t>;   </a:t>
            </a:r>
            <a:r>
              <a:rPr lang="en-US" baseline="0" dirty="0" err="1" smtClean="0"/>
              <a:t>Mgr</a:t>
            </a:r>
            <a:r>
              <a:rPr lang="en-US" baseline="0" dirty="0" smtClean="0"/>
              <a:t> Dick Williams</a:t>
            </a:r>
          </a:p>
          <a:p>
            <a:endParaRPr lang="en-US" baseline="0" dirty="0" smtClean="0"/>
          </a:p>
          <a:p>
            <a:r>
              <a:rPr lang="en-US" baseline="0" dirty="0" smtClean="0"/>
              <a:t>Mickey Mantle hit 37 homers to lead the AL.  He also led the league in triples, walks, and SLG.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15</a:t>
            </a:fld>
            <a:endParaRPr lang="en-US"/>
          </a:p>
        </p:txBody>
      </p:sp>
    </p:spTree>
    <p:extLst>
      <p:ext uri="{BB962C8B-B14F-4D97-AF65-F5344CB8AC3E}">
        <p14:creationId xmlns:p14="http://schemas.microsoft.com/office/powerpoint/2010/main" val="72859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 7 played at</a:t>
            </a:r>
            <a:r>
              <a:rPr lang="en-US" baseline="0" dirty="0" smtClean="0"/>
              <a:t> Fenway Park on Thursday, October 12, 1967</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16</a:t>
            </a:fld>
            <a:endParaRPr lang="en-US"/>
          </a:p>
        </p:txBody>
      </p:sp>
    </p:spTree>
    <p:extLst>
      <p:ext uri="{BB962C8B-B14F-4D97-AF65-F5344CB8AC3E}">
        <p14:creationId xmlns:p14="http://schemas.microsoft.com/office/powerpoint/2010/main" val="218332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Cardinals won both Worlds</a:t>
            </a:r>
            <a:r>
              <a:rPr lang="en-US" baseline="0" dirty="0" smtClean="0"/>
              <a:t> Series vs. the Red Sox in the 20</a:t>
            </a:r>
            <a:r>
              <a:rPr lang="en-US" baseline="30000" dirty="0" smtClean="0"/>
              <a:t>th</a:t>
            </a:r>
            <a:r>
              <a:rPr lang="en-US" baseline="0" dirty="0" smtClean="0"/>
              <a:t> Century, but the Red Sox have won both match-ups in the 21</a:t>
            </a:r>
            <a:r>
              <a:rPr lang="en-US" baseline="30000" dirty="0" smtClean="0"/>
              <a:t>st</a:t>
            </a:r>
            <a:r>
              <a:rPr lang="en-US" baseline="0" dirty="0" smtClean="0"/>
              <a:t> Century … here are the </a:t>
            </a:r>
            <a:r>
              <a:rPr lang="en-US" baseline="0" smtClean="0"/>
              <a:t>World Series MVPs</a:t>
            </a:r>
          </a:p>
          <a:p>
            <a:r>
              <a:rPr lang="en-US" baseline="0" smtClean="0"/>
              <a:t> </a:t>
            </a:r>
            <a:r>
              <a:rPr lang="en-US" baseline="0" dirty="0" smtClean="0"/>
              <a:t>… when will they meet again ???</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17</a:t>
            </a:fld>
            <a:endParaRPr lang="en-US"/>
          </a:p>
        </p:txBody>
      </p:sp>
    </p:spTree>
    <p:extLst>
      <p:ext uri="{BB962C8B-B14F-4D97-AF65-F5344CB8AC3E}">
        <p14:creationId xmlns:p14="http://schemas.microsoft.com/office/powerpoint/2010/main" val="37374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Twiggy, the Nehru jacket, bell-bottoms</a:t>
            </a:r>
            <a:r>
              <a:rPr lang="en-US" baseline="0" dirty="0" smtClean="0"/>
              <a:t> &amp; flower power, the bouffant hair-do</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a:t>
            </a:fld>
            <a:endParaRPr lang="en-US"/>
          </a:p>
        </p:txBody>
      </p:sp>
    </p:spTree>
    <p:extLst>
      <p:ext uri="{BB962C8B-B14F-4D97-AF65-F5344CB8AC3E}">
        <p14:creationId xmlns:p14="http://schemas.microsoft.com/office/powerpoint/2010/main" val="93952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Pontiac GTO, Plymouth Barracuda, Chevy</a:t>
            </a:r>
            <a:r>
              <a:rPr lang="en-US" baseline="0" dirty="0" smtClean="0"/>
              <a:t> Corvette “Sting Ray”, and first year of the Shelby GT500 Mustang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3</a:t>
            </a:fld>
            <a:endParaRPr lang="en-US"/>
          </a:p>
        </p:txBody>
      </p:sp>
    </p:spTree>
    <p:extLst>
      <p:ext uri="{BB962C8B-B14F-4D97-AF65-F5344CB8AC3E}">
        <p14:creationId xmlns:p14="http://schemas.microsoft.com/office/powerpoint/2010/main" val="194449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give you a famous line from the movie, and you tell me the movie’s name -- 1. “We’re the Barrow Gang.  We rob banks.”  Bonnie</a:t>
            </a:r>
            <a:r>
              <a:rPr lang="en-US" baseline="0" dirty="0" smtClean="0"/>
              <a:t> and Clyde    2.  “They call me Mr. Tibbs!”  In the Heat of the Night  3.   “Mrs. Robinson, are you trying to seduce me?”  The Graduate  4.  “What we’ve got here is a failure to communicate.”  Cool Hand Luke</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4</a:t>
            </a:fld>
            <a:endParaRPr lang="en-US"/>
          </a:p>
        </p:txBody>
      </p:sp>
    </p:spTree>
    <p:extLst>
      <p:ext uri="{BB962C8B-B14F-4D97-AF65-F5344CB8AC3E}">
        <p14:creationId xmlns:p14="http://schemas.microsoft.com/office/powerpoint/2010/main" val="335396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Christiaan Barnard of South Africa</a:t>
            </a:r>
            <a:r>
              <a:rPr lang="en-US" baseline="0" dirty="0" smtClean="0"/>
              <a:t> performed the world’s first heart transplant in December 1967.</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5</a:t>
            </a:fld>
            <a:endParaRPr lang="en-US"/>
          </a:p>
        </p:txBody>
      </p:sp>
    </p:spTree>
    <p:extLst>
      <p:ext uri="{BB962C8B-B14F-4D97-AF65-F5344CB8AC3E}">
        <p14:creationId xmlns:p14="http://schemas.microsoft.com/office/powerpoint/2010/main" val="101669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Reggie Jackson, Tom </a:t>
            </a:r>
            <a:r>
              <a:rPr lang="en-US" dirty="0" err="1" smtClean="0"/>
              <a:t>Seaver</a:t>
            </a:r>
            <a:r>
              <a:rPr lang="en-US" dirty="0" smtClean="0"/>
              <a:t>, Rod Carew, and Johnny Bench were all rookies in 1967 … on their way to the Hall of Fame.  Mickey</a:t>
            </a:r>
            <a:r>
              <a:rPr lang="en-US" baseline="0" dirty="0" smtClean="0"/>
              <a:t> Mantle hit his 500</a:t>
            </a:r>
            <a:r>
              <a:rPr lang="en-US" baseline="30000" dirty="0" smtClean="0"/>
              <a:t>th</a:t>
            </a:r>
            <a:r>
              <a:rPr lang="en-US" baseline="0" dirty="0" smtClean="0"/>
              <a:t> HR.</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7</a:t>
            </a:fld>
            <a:endParaRPr lang="en-US"/>
          </a:p>
        </p:txBody>
      </p:sp>
    </p:spTree>
    <p:extLst>
      <p:ext uri="{BB962C8B-B14F-4D97-AF65-F5344CB8AC3E}">
        <p14:creationId xmlns:p14="http://schemas.microsoft.com/office/powerpoint/2010/main" val="3051283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Yaz</a:t>
            </a:r>
            <a:r>
              <a:rPr lang="en-US" smtClean="0"/>
              <a:t> won </a:t>
            </a:r>
            <a:r>
              <a:rPr lang="en-US" dirty="0" smtClean="0"/>
              <a:t>the triple crown with .326, 44 HR, and 121 RBI.            Orlando</a:t>
            </a:r>
            <a:r>
              <a:rPr lang="en-US" baseline="0" dirty="0" smtClean="0"/>
              <a:t> </a:t>
            </a:r>
            <a:r>
              <a:rPr lang="en-US" baseline="0" dirty="0" err="1" smtClean="0"/>
              <a:t>Cepeda</a:t>
            </a:r>
            <a:r>
              <a:rPr lang="en-US" baseline="0" dirty="0" smtClean="0"/>
              <a:t> hit .325, had 25 HR and led NL with 111 RBI.</a:t>
            </a:r>
            <a:endParaRPr lang="en-US" dirty="0" smtClean="0"/>
          </a:p>
        </p:txBody>
      </p:sp>
      <p:sp>
        <p:nvSpPr>
          <p:cNvPr id="4" name="Slide Number Placeholder 3"/>
          <p:cNvSpPr>
            <a:spLocks noGrp="1"/>
          </p:cNvSpPr>
          <p:nvPr>
            <p:ph type="sldNum" sz="quarter" idx="10"/>
          </p:nvPr>
        </p:nvSpPr>
        <p:spPr/>
        <p:txBody>
          <a:bodyPr/>
          <a:lstStyle/>
          <a:p>
            <a:fld id="{3C95B91D-D6A3-4AB3-9580-67205FDCF3DE}" type="slidenum">
              <a:rPr lang="en-US" smtClean="0"/>
              <a:t>8</a:t>
            </a:fld>
            <a:endParaRPr lang="en-US"/>
          </a:p>
        </p:txBody>
      </p:sp>
    </p:spTree>
    <p:extLst>
      <p:ext uri="{BB962C8B-B14F-4D97-AF65-F5344CB8AC3E}">
        <p14:creationId xmlns:p14="http://schemas.microsoft.com/office/powerpoint/2010/main" val="3412504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1967 was the first year that a Cy Young Award</a:t>
            </a:r>
            <a:r>
              <a:rPr lang="en-US" baseline="0" dirty="0" smtClean="0"/>
              <a:t> was given to pitchers in each league.  From ‘56 to ‘66 was only given to one pitcher across all of MLB.</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9</a:t>
            </a:fld>
            <a:endParaRPr lang="en-US"/>
          </a:p>
        </p:txBody>
      </p:sp>
    </p:spTree>
    <p:extLst>
      <p:ext uri="{BB962C8B-B14F-4D97-AF65-F5344CB8AC3E}">
        <p14:creationId xmlns:p14="http://schemas.microsoft.com/office/powerpoint/2010/main" val="402598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a:t>
            </a:r>
            <a:r>
              <a:rPr lang="en-US" baseline="0" dirty="0" err="1" smtClean="0"/>
              <a:t>Campaneris</a:t>
            </a:r>
            <a:r>
              <a:rPr lang="en-US" baseline="0" dirty="0" smtClean="0"/>
              <a:t>’ cap – this was the last year the Athletics played in Kansas City</a:t>
            </a:r>
          </a:p>
          <a:p>
            <a:endParaRPr lang="en-US" baseline="0" dirty="0" smtClean="0"/>
          </a:p>
          <a:p>
            <a:r>
              <a:rPr lang="en-US" baseline="0" dirty="0" smtClean="0"/>
              <a:t>Mickey Mantle hit 37 homers to lead the AL.  He also led the league in triples, walks, and SLG.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10</a:t>
            </a:fld>
            <a:endParaRPr lang="en-US"/>
          </a:p>
        </p:txBody>
      </p:sp>
    </p:spTree>
    <p:extLst>
      <p:ext uri="{BB962C8B-B14F-4D97-AF65-F5344CB8AC3E}">
        <p14:creationId xmlns:p14="http://schemas.microsoft.com/office/powerpoint/2010/main" val="141861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183281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74271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89269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55548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6C4D9-AE16-45FD-8C6B-868E8D7FD73F}" type="datetimeFigureOut">
              <a:rPr lang="en-US" smtClean="0"/>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69474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6C4D9-AE16-45FD-8C6B-868E8D7FD73F}"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298685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6C4D9-AE16-45FD-8C6B-868E8D7FD73F}" type="datetimeFigureOut">
              <a:rPr lang="en-US" smtClean="0"/>
              <a:t>7/11/2016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3550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6C4D9-AE16-45FD-8C6B-868E8D7FD73F}" type="datetimeFigureOut">
              <a:rPr lang="en-US" smtClean="0"/>
              <a:t>7/11/2016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79109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6C4D9-AE16-45FD-8C6B-868E8D7FD73F}" type="datetimeFigureOut">
              <a:rPr lang="en-US" smtClean="0"/>
              <a:t>7/11/2016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118496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C4D9-AE16-45FD-8C6B-868E8D7FD73F}"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216548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C4D9-AE16-45FD-8C6B-868E8D7FD73F}" type="datetimeFigureOut">
              <a:rPr lang="en-US" smtClean="0"/>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72237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6C4D9-AE16-45FD-8C6B-868E8D7FD73F}" type="datetimeFigureOut">
              <a:rPr lang="en-US" smtClean="0"/>
              <a:t>7/11/2016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D9026-D14C-443B-A75B-862653620C0D}" type="slidenum">
              <a:rPr lang="en-US" smtClean="0"/>
              <a:t>‹#›</a:t>
            </a:fld>
            <a:endParaRPr lang="en-US"/>
          </a:p>
        </p:txBody>
      </p:sp>
    </p:spTree>
    <p:extLst>
      <p:ext uri="{BB962C8B-B14F-4D97-AF65-F5344CB8AC3E}">
        <p14:creationId xmlns:p14="http://schemas.microsoft.com/office/powerpoint/2010/main" val="326861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5.jpg"/><Relationship Id="rId7"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6.jpg"/><Relationship Id="rId5" Type="http://schemas.openxmlformats.org/officeDocument/2006/relationships/image" Target="../media/image21.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SY2dJ0YATZY"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044860"/>
          </a:xfrm>
        </p:spPr>
        <p:txBody>
          <a:bodyPr>
            <a:normAutofit/>
          </a:bodyPr>
          <a:lstStyle/>
          <a:p>
            <a:r>
              <a:rPr lang="en-US" sz="6600" b="1" dirty="0" smtClean="0"/>
              <a:t>The Year in Baseball:</a:t>
            </a:r>
            <a:br>
              <a:rPr lang="en-US" sz="6600" b="1" dirty="0" smtClean="0"/>
            </a:br>
            <a:r>
              <a:rPr lang="en-US" sz="6600" b="1" dirty="0"/>
              <a:t/>
            </a:r>
            <a:br>
              <a:rPr lang="en-US" sz="6600" b="1" dirty="0"/>
            </a:br>
            <a:r>
              <a:rPr lang="en-US" sz="8800" b="1" dirty="0" smtClean="0"/>
              <a:t>1967</a:t>
            </a:r>
            <a:endParaRPr lang="en-US" sz="8800" b="1" dirty="0"/>
          </a:p>
        </p:txBody>
      </p:sp>
    </p:spTree>
    <p:extLst>
      <p:ext uri="{BB962C8B-B14F-4D97-AF65-F5344CB8AC3E}">
        <p14:creationId xmlns:p14="http://schemas.microsoft.com/office/powerpoint/2010/main" val="3122047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1967 – On the Field: </a:t>
            </a:r>
            <a:endParaRPr lang="en-US" sz="6000" dirty="0"/>
          </a:p>
        </p:txBody>
      </p:sp>
      <p:sp>
        <p:nvSpPr>
          <p:cNvPr id="7" name="TextBox 6"/>
          <p:cNvSpPr txBox="1"/>
          <p:nvPr/>
        </p:nvSpPr>
        <p:spPr>
          <a:xfrm>
            <a:off x="3871481" y="1336086"/>
            <a:ext cx="4050853" cy="461665"/>
          </a:xfrm>
          <a:prstGeom prst="rect">
            <a:avLst/>
          </a:prstGeom>
          <a:noFill/>
        </p:spPr>
        <p:txBody>
          <a:bodyPr wrap="none" rtlCol="0">
            <a:spAutoFit/>
          </a:bodyPr>
          <a:lstStyle/>
          <a:p>
            <a:r>
              <a:rPr lang="en-US" sz="2400" dirty="0" smtClean="0"/>
              <a:t>League Leaders in Stolen Bases</a:t>
            </a:r>
            <a:endParaRPr lang="en-US" sz="2400" dirty="0"/>
          </a:p>
        </p:txBody>
      </p:sp>
      <p:sp>
        <p:nvSpPr>
          <p:cNvPr id="3" name="TextBox 2"/>
          <p:cNvSpPr txBox="1"/>
          <p:nvPr/>
        </p:nvSpPr>
        <p:spPr>
          <a:xfrm>
            <a:off x="6894643" y="5856731"/>
            <a:ext cx="2995692" cy="646331"/>
          </a:xfrm>
          <a:prstGeom prst="rect">
            <a:avLst/>
          </a:prstGeom>
          <a:noFill/>
        </p:spPr>
        <p:txBody>
          <a:bodyPr wrap="none" rtlCol="0">
            <a:spAutoFit/>
          </a:bodyPr>
          <a:lstStyle/>
          <a:p>
            <a:r>
              <a:rPr lang="en-US" dirty="0" err="1" smtClean="0"/>
              <a:t>Dagoberto</a:t>
            </a:r>
            <a:r>
              <a:rPr lang="en-US" dirty="0" smtClean="0"/>
              <a:t> “Bert” </a:t>
            </a:r>
            <a:r>
              <a:rPr lang="en-US" dirty="0" err="1" smtClean="0"/>
              <a:t>Campaneris</a:t>
            </a:r>
            <a:endParaRPr lang="en-US" dirty="0"/>
          </a:p>
          <a:p>
            <a:pPr algn="ctr"/>
            <a:r>
              <a:rPr lang="en-US" dirty="0" smtClean="0"/>
              <a:t>55 steals</a:t>
            </a:r>
            <a:endParaRPr lang="en-US" dirty="0"/>
          </a:p>
        </p:txBody>
      </p:sp>
      <p:sp>
        <p:nvSpPr>
          <p:cNvPr id="9" name="TextBox 8"/>
          <p:cNvSpPr txBox="1"/>
          <p:nvPr/>
        </p:nvSpPr>
        <p:spPr>
          <a:xfrm>
            <a:off x="3038523" y="5856731"/>
            <a:ext cx="1104277" cy="646331"/>
          </a:xfrm>
          <a:prstGeom prst="rect">
            <a:avLst/>
          </a:prstGeom>
          <a:noFill/>
        </p:spPr>
        <p:txBody>
          <a:bodyPr wrap="none" rtlCol="0">
            <a:spAutoFit/>
          </a:bodyPr>
          <a:lstStyle/>
          <a:p>
            <a:pPr algn="ctr"/>
            <a:r>
              <a:rPr lang="en-US" dirty="0" smtClean="0"/>
              <a:t>Lou Brock</a:t>
            </a:r>
          </a:p>
          <a:p>
            <a:pPr algn="ctr"/>
            <a:r>
              <a:rPr lang="en-US" dirty="0" smtClean="0"/>
              <a:t>52 steals  </a:t>
            </a:r>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63544" y="1825625"/>
            <a:ext cx="2654237" cy="3996968"/>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86230" y="1860169"/>
            <a:ext cx="2612518" cy="3934144"/>
          </a:xfrm>
        </p:spPr>
      </p:pic>
    </p:spTree>
    <p:extLst>
      <p:ext uri="{BB962C8B-B14F-4D97-AF65-F5344CB8AC3E}">
        <p14:creationId xmlns:p14="http://schemas.microsoft.com/office/powerpoint/2010/main" val="2555190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t>1967 </a:t>
            </a:r>
            <a:r>
              <a:rPr lang="en-US" sz="6000" dirty="0"/>
              <a:t>-- On the Field</a:t>
            </a:r>
            <a:r>
              <a:rPr lang="en-US" sz="6000" dirty="0" smtClean="0"/>
              <a:t>:</a:t>
            </a:r>
            <a:br>
              <a:rPr lang="en-US" sz="6000" dirty="0" smtClean="0"/>
            </a:br>
            <a:r>
              <a:rPr lang="en-US" sz="4000" dirty="0" smtClean="0"/>
              <a:t>Final Regular Season Standings</a:t>
            </a:r>
            <a:endParaRPr lang="en-US" sz="6000" dirty="0"/>
          </a:p>
        </p:txBody>
      </p:sp>
      <p:sp>
        <p:nvSpPr>
          <p:cNvPr id="4" name="Content Placeholder 3"/>
          <p:cNvSpPr>
            <a:spLocks noGrp="1"/>
          </p:cNvSpPr>
          <p:nvPr>
            <p:ph sz="half" idx="2"/>
          </p:nvPr>
        </p:nvSpPr>
        <p:spPr>
          <a:xfrm>
            <a:off x="6318504" y="1825625"/>
            <a:ext cx="5181600" cy="4351338"/>
          </a:xfrm>
        </p:spPr>
        <p:txBody>
          <a:bodyPr/>
          <a:lstStyle/>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01713319"/>
              </p:ext>
            </p:extLst>
          </p:nvPr>
        </p:nvGraphicFramePr>
        <p:xfrm>
          <a:off x="640080" y="1607440"/>
          <a:ext cx="5596129" cy="4972748"/>
        </p:xfrm>
        <a:graphic>
          <a:graphicData uri="http://schemas.openxmlformats.org/drawingml/2006/table">
            <a:tbl>
              <a:tblPr/>
              <a:tblGrid>
                <a:gridCol w="1670754"/>
                <a:gridCol w="1428226"/>
                <a:gridCol w="1266540"/>
                <a:gridCol w="152704"/>
                <a:gridCol w="1077905"/>
              </a:tblGrid>
              <a:tr h="513968">
                <a:tc gridSpan="5">
                  <a:txBody>
                    <a:bodyPr/>
                    <a:lstStyle/>
                    <a:p>
                      <a:pPr algn="ctr"/>
                      <a:r>
                        <a:rPr lang="en-US" b="1" dirty="0" smtClean="0">
                          <a:solidFill>
                            <a:schemeClr val="accent1"/>
                          </a:solidFill>
                          <a:effectLst/>
                          <a:latin typeface="Georgia" panose="02040502050405020303" pitchFamily="18" charset="0"/>
                        </a:rPr>
                        <a:t>1967 </a:t>
                      </a:r>
                      <a:r>
                        <a:rPr lang="en-US" b="1" dirty="0">
                          <a:solidFill>
                            <a:schemeClr val="accent1"/>
                          </a:solidFill>
                          <a:effectLst/>
                          <a:latin typeface="Georgia" panose="02040502050405020303" pitchFamily="18" charset="0"/>
                        </a:rPr>
                        <a:t>National </a:t>
                      </a:r>
                      <a:r>
                        <a:rPr lang="en-US" b="1" dirty="0" smtClean="0">
                          <a:solidFill>
                            <a:schemeClr val="accent1"/>
                          </a:solidFill>
                          <a:effectLst/>
                          <a:latin typeface="Georgia" panose="02040502050405020303" pitchFamily="18" charset="0"/>
                        </a:rPr>
                        <a:t>League Team </a:t>
                      </a:r>
                      <a:r>
                        <a:rPr lang="en-US" b="1" dirty="0">
                          <a:solidFill>
                            <a:schemeClr val="accent1"/>
                          </a:solidFill>
                          <a:effectLst/>
                          <a:latin typeface="Georgia" panose="02040502050405020303" pitchFamily="18" charset="0"/>
                        </a:rPr>
                        <a:t>Standings</a:t>
                      </a:r>
                    </a:p>
                  </a:txBody>
                  <a:tcPr marL="30480" marR="30480" marT="38100" marB="762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1438">
                <a:tc>
                  <a:txBody>
                    <a:bodyPr/>
                    <a:lstStyle/>
                    <a:p>
                      <a:pPr algn="ctr"/>
                      <a:r>
                        <a:rPr lang="en-US" b="1" dirty="0" smtClean="0">
                          <a:solidFill>
                            <a:srgbClr val="FFFFFF"/>
                          </a:solidFill>
                          <a:effectLst/>
                        </a:rPr>
                        <a:t>Team</a:t>
                      </a:r>
                      <a:endParaRPr lang="en-US" b="1" dirty="0">
                        <a:solidFill>
                          <a:srgbClr val="FFFFFF"/>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a:solidFill>
                            <a:srgbClr val="FFFFFF"/>
                          </a:solidFill>
                          <a:effectLst/>
                        </a:rPr>
                        <a:t>Wins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dirty="0">
                          <a:solidFill>
                            <a:srgbClr val="FFFFFF"/>
                          </a:solidFill>
                          <a:effectLst/>
                        </a:rPr>
                        <a:t>Losses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a:solidFill>
                            <a:srgbClr val="FFFFFF"/>
                          </a:solidFill>
                          <a:effectLst/>
                        </a:rPr>
                        <a:t>GB</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r>
              <a:tr h="401438">
                <a:tc>
                  <a:txBody>
                    <a:bodyPr/>
                    <a:lstStyle/>
                    <a:p>
                      <a:pPr algn="l" fontAlgn="ctr"/>
                      <a:r>
                        <a:rPr lang="en-US" sz="1800" u="none" strike="noStrike" dirty="0" smtClean="0">
                          <a:solidFill>
                            <a:schemeClr val="accent1"/>
                          </a:solidFill>
                          <a:effectLst/>
                        </a:rPr>
                        <a:t>Cardinals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101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60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a:effectLst/>
                        </a:rPr>
                        <a:t>0</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sz="1800" u="none" strike="noStrike" dirty="0" smtClean="0">
                          <a:solidFill>
                            <a:schemeClr val="accent1"/>
                          </a:solidFill>
                          <a:effectLst/>
                        </a:rPr>
                        <a:t>Giants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10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sz="1800" u="none" strike="noStrike" dirty="0" smtClean="0">
                          <a:solidFill>
                            <a:schemeClr val="accent1"/>
                          </a:solidFill>
                          <a:effectLst/>
                        </a:rPr>
                        <a:t>Cubs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74</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14</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sz="1800" u="none" strike="noStrike" dirty="0" smtClean="0">
                          <a:solidFill>
                            <a:schemeClr val="accent1"/>
                          </a:solidFill>
                          <a:effectLst/>
                        </a:rPr>
                        <a:t>Reds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14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sz="1800" u="none" strike="noStrike" dirty="0" smtClean="0">
                          <a:solidFill>
                            <a:schemeClr val="accent1"/>
                          </a:solidFill>
                          <a:effectLst/>
                        </a:rPr>
                        <a:t>Phillies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dirty="0" smtClean="0">
                          <a:effectLst/>
                        </a:rPr>
                        <a:t>82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19 </a:t>
                      </a:r>
                      <a:r>
                        <a:rPr lang="en-US" sz="1600" baseline="0" dirty="0" smtClean="0">
                          <a:effectLst/>
                        </a:rPr>
                        <a:t>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sz="1800" u="none" strike="noStrike" dirty="0" smtClean="0">
                          <a:solidFill>
                            <a:schemeClr val="accent1"/>
                          </a:solidFill>
                          <a:effectLst/>
                        </a:rPr>
                        <a:t>Pirates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20  </a:t>
                      </a:r>
                      <a:r>
                        <a:rPr lang="en-US" sz="1600" baseline="0" dirty="0" smtClean="0">
                          <a:effectLst/>
                        </a:rPr>
                        <a:t>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sz="1800" u="none" strike="noStrike" dirty="0" smtClean="0">
                          <a:solidFill>
                            <a:schemeClr val="accent1"/>
                          </a:solidFill>
                          <a:effectLst/>
                        </a:rPr>
                        <a:t>Braves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24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57966">
                <a:tc>
                  <a:txBody>
                    <a:bodyPr/>
                    <a:lstStyle/>
                    <a:p>
                      <a:pPr algn="l" fontAlgn="ctr"/>
                      <a:r>
                        <a:rPr lang="en-US" sz="1800" u="none" strike="noStrike" dirty="0" smtClean="0">
                          <a:solidFill>
                            <a:schemeClr val="accent1"/>
                          </a:solidFill>
                          <a:effectLst/>
                        </a:rPr>
                        <a:t>Dodgers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73</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89</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28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399610">
                <a:tc>
                  <a:txBody>
                    <a:bodyPr/>
                    <a:lstStyle/>
                    <a:p>
                      <a:pPr algn="l" fontAlgn="ctr"/>
                      <a:r>
                        <a:rPr lang="en-US" sz="1800" dirty="0" smtClean="0">
                          <a:solidFill>
                            <a:schemeClr val="accent1"/>
                          </a:solidFill>
                          <a:effectLst/>
                        </a:rPr>
                        <a:t>Astros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69</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93</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32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389700">
                <a:tc>
                  <a:txBody>
                    <a:bodyPr/>
                    <a:lstStyle/>
                    <a:p>
                      <a:pPr algn="l" fontAlgn="ctr"/>
                      <a:r>
                        <a:rPr lang="en-US" sz="1800" dirty="0" smtClean="0">
                          <a:solidFill>
                            <a:schemeClr val="accent1"/>
                          </a:solidFill>
                          <a:effectLst/>
                        </a:rPr>
                        <a:t>Mets</a:t>
                      </a:r>
                      <a:endParaRPr lang="en-US" sz="1800"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61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101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40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32278772"/>
              </p:ext>
            </p:extLst>
          </p:nvPr>
        </p:nvGraphicFramePr>
        <p:xfrm>
          <a:off x="6382512" y="1618488"/>
          <a:ext cx="5650991" cy="4986585"/>
        </p:xfrm>
        <a:graphic>
          <a:graphicData uri="http://schemas.openxmlformats.org/drawingml/2006/table">
            <a:tbl>
              <a:tblPr/>
              <a:tblGrid>
                <a:gridCol w="1655064"/>
                <a:gridCol w="1444752"/>
                <a:gridCol w="1298448"/>
                <a:gridCol w="137160"/>
                <a:gridCol w="1115567"/>
              </a:tblGrid>
              <a:tr h="512158">
                <a:tc gridSpan="5">
                  <a:txBody>
                    <a:bodyPr/>
                    <a:lstStyle/>
                    <a:p>
                      <a:pPr algn="ctr"/>
                      <a:r>
                        <a:rPr lang="en-US" b="1" dirty="0" smtClean="0">
                          <a:solidFill>
                            <a:srgbClr val="FF0000"/>
                          </a:solidFill>
                          <a:effectLst/>
                          <a:latin typeface="Georgia" panose="02040502050405020303" pitchFamily="18" charset="0"/>
                        </a:rPr>
                        <a:t>1967 </a:t>
                      </a:r>
                      <a:r>
                        <a:rPr lang="en-US" b="1" dirty="0">
                          <a:solidFill>
                            <a:srgbClr val="FF0000"/>
                          </a:solidFill>
                          <a:effectLst/>
                          <a:latin typeface="Georgia" panose="02040502050405020303" pitchFamily="18" charset="0"/>
                        </a:rPr>
                        <a:t>American </a:t>
                      </a:r>
                      <a:r>
                        <a:rPr lang="en-US" b="1" dirty="0" smtClean="0">
                          <a:solidFill>
                            <a:srgbClr val="FF0000"/>
                          </a:solidFill>
                          <a:effectLst/>
                          <a:latin typeface="Georgia" panose="02040502050405020303" pitchFamily="18" charset="0"/>
                        </a:rPr>
                        <a:t>League Team </a:t>
                      </a:r>
                      <a:r>
                        <a:rPr lang="en-US" b="1" dirty="0">
                          <a:solidFill>
                            <a:srgbClr val="FF0000"/>
                          </a:solidFill>
                          <a:effectLst/>
                          <a:latin typeface="Georgia" panose="02040502050405020303" pitchFamily="18" charset="0"/>
                        </a:rPr>
                        <a:t>Standings</a:t>
                      </a:r>
                    </a:p>
                  </a:txBody>
                  <a:tcPr marL="30480" marR="30480" marT="38100" marB="762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127">
                <a:tc>
                  <a:txBody>
                    <a:bodyPr/>
                    <a:lstStyle/>
                    <a:p>
                      <a:pPr algn="ctr"/>
                      <a:r>
                        <a:rPr lang="en-US" b="1" dirty="0" smtClean="0">
                          <a:solidFill>
                            <a:srgbClr val="FFFFFF"/>
                          </a:solidFill>
                          <a:effectLst/>
                        </a:rPr>
                        <a:t>Team</a:t>
                      </a:r>
                      <a:endParaRPr lang="en-US" b="1" dirty="0">
                        <a:solidFill>
                          <a:srgbClr val="FFFFFF"/>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a:solidFill>
                            <a:srgbClr val="FFFFFF"/>
                          </a:solidFill>
                          <a:effectLst/>
                        </a:rPr>
                        <a:t>Wins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dirty="0">
                          <a:solidFill>
                            <a:srgbClr val="FFFFFF"/>
                          </a:solidFill>
                          <a:effectLst/>
                        </a:rPr>
                        <a:t>Losses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endParaRPr lang="en-US" b="1" dirty="0">
                        <a:solidFill>
                          <a:srgbClr val="FFFFFF"/>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dirty="0">
                          <a:solidFill>
                            <a:srgbClr val="FFFFFF"/>
                          </a:solidFill>
                          <a:effectLst/>
                        </a:rPr>
                        <a:t>GB</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r>
              <a:tr h="388872">
                <a:tc>
                  <a:txBody>
                    <a:bodyPr/>
                    <a:lstStyle/>
                    <a:p>
                      <a:pPr algn="l" fontAlgn="ctr"/>
                      <a:r>
                        <a:rPr lang="en-US" sz="1800" u="none" strike="noStrike" dirty="0" smtClean="0">
                          <a:solidFill>
                            <a:schemeClr val="accent2">
                              <a:lumMod val="75000"/>
                            </a:schemeClr>
                          </a:solidFill>
                          <a:effectLst/>
                        </a:rPr>
                        <a:t>Red Sox</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a:effectLst/>
                        </a:rPr>
                        <a:t>0</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sz="1800" u="none" strike="noStrike" dirty="0" smtClean="0">
                          <a:solidFill>
                            <a:schemeClr val="accent2">
                              <a:lumMod val="75000"/>
                            </a:schemeClr>
                          </a:solidFill>
                          <a:effectLst/>
                        </a:rPr>
                        <a:t>Tigers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sz="1800" dirty="0" smtClean="0">
                          <a:solidFill>
                            <a:schemeClr val="accent2">
                              <a:lumMod val="75000"/>
                            </a:schemeClr>
                          </a:solidFill>
                          <a:effectLst/>
                        </a:rPr>
                        <a:t>Twins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sz="1800" dirty="0" smtClean="0">
                          <a:solidFill>
                            <a:schemeClr val="accent2">
                              <a:lumMod val="75000"/>
                            </a:schemeClr>
                          </a:solidFill>
                          <a:effectLst/>
                        </a:rPr>
                        <a:t>White</a:t>
                      </a:r>
                      <a:r>
                        <a:rPr lang="en-US" sz="1800" baseline="0" dirty="0" smtClean="0">
                          <a:solidFill>
                            <a:schemeClr val="accent2">
                              <a:lumMod val="75000"/>
                            </a:schemeClr>
                          </a:solidFill>
                          <a:effectLst/>
                        </a:rPr>
                        <a:t> Sox</a:t>
                      </a:r>
                      <a:endParaRPr lang="en-US" sz="18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89</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73</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3</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385412">
                <a:tc>
                  <a:txBody>
                    <a:bodyPr/>
                    <a:lstStyle/>
                    <a:p>
                      <a:pPr algn="l" fontAlgn="ctr"/>
                      <a:r>
                        <a:rPr lang="en-US" sz="1800" dirty="0" smtClean="0">
                          <a:solidFill>
                            <a:schemeClr val="accent2">
                              <a:lumMod val="75000"/>
                            </a:schemeClr>
                          </a:solidFill>
                          <a:effectLst/>
                        </a:rPr>
                        <a:t>Angels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84</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sz="1800" dirty="0" smtClean="0">
                          <a:solidFill>
                            <a:schemeClr val="accent2">
                              <a:lumMod val="75000"/>
                            </a:schemeClr>
                          </a:solidFill>
                          <a:effectLst/>
                        </a:rPr>
                        <a:t>Senators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76</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15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sz="1800" dirty="0" smtClean="0">
                          <a:solidFill>
                            <a:schemeClr val="accent2">
                              <a:lumMod val="75000"/>
                            </a:schemeClr>
                          </a:solidFill>
                          <a:effectLst/>
                        </a:rPr>
                        <a:t>Orioles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76</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15</a:t>
                      </a:r>
                      <a:r>
                        <a:rPr lang="en-US" sz="1600" baseline="0" dirty="0" smtClean="0">
                          <a:effectLst/>
                        </a:rPr>
                        <a:t>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sz="1800" dirty="0" smtClean="0">
                          <a:solidFill>
                            <a:schemeClr val="accent2">
                              <a:lumMod val="75000"/>
                            </a:schemeClr>
                          </a:solidFill>
                          <a:effectLst/>
                        </a:rPr>
                        <a:t>Indians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75</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87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17</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sz="1800" dirty="0" smtClean="0">
                          <a:solidFill>
                            <a:schemeClr val="accent2">
                              <a:lumMod val="75000"/>
                            </a:schemeClr>
                          </a:solidFill>
                          <a:effectLst/>
                        </a:rPr>
                        <a:t>Yankees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72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20</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sz="1800" dirty="0" smtClean="0">
                          <a:solidFill>
                            <a:schemeClr val="accent2">
                              <a:lumMod val="75000"/>
                            </a:schemeClr>
                          </a:solidFill>
                          <a:effectLst/>
                        </a:rPr>
                        <a:t>Athletics</a:t>
                      </a:r>
                      <a:endParaRPr lang="en-US" sz="1800" dirty="0">
                        <a:solidFill>
                          <a:schemeClr val="accent2">
                            <a:lumMod val="75000"/>
                          </a:schemeClr>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62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99</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sz="1600" dirty="0" smtClean="0">
                          <a:effectLst/>
                        </a:rPr>
                        <a:t>29</a:t>
                      </a:r>
                      <a:r>
                        <a:rPr lang="en-US" sz="1600" baseline="0" dirty="0" smtClean="0">
                          <a:effectLst/>
                        </a:rPr>
                        <a:t>  1/2</a:t>
                      </a:r>
                      <a:endParaRPr lang="en-US" sz="1600"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bl>
          </a:graphicData>
        </a:graphic>
      </p:graphicFrame>
    </p:spTree>
    <p:extLst>
      <p:ext uri="{BB962C8B-B14F-4D97-AF65-F5344CB8AC3E}">
        <p14:creationId xmlns:p14="http://schemas.microsoft.com/office/powerpoint/2010/main" val="1834561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7" y="71826"/>
            <a:ext cx="10515600" cy="1325563"/>
          </a:xfrm>
        </p:spPr>
        <p:txBody>
          <a:bodyPr>
            <a:normAutofit/>
          </a:bodyPr>
          <a:lstStyle/>
          <a:p>
            <a:pPr algn="ctr"/>
            <a:r>
              <a:rPr lang="en-US" sz="6000" b="1" dirty="0" smtClean="0"/>
              <a:t>1967 World Series</a:t>
            </a:r>
            <a:endParaRPr lang="en-US" sz="6000" b="1" dirty="0"/>
          </a:p>
        </p:txBody>
      </p:sp>
      <p:sp>
        <p:nvSpPr>
          <p:cNvPr id="6" name="TextBox 5"/>
          <p:cNvSpPr txBox="1"/>
          <p:nvPr/>
        </p:nvSpPr>
        <p:spPr>
          <a:xfrm>
            <a:off x="5471160" y="2714728"/>
            <a:ext cx="740664" cy="707886"/>
          </a:xfrm>
          <a:prstGeom prst="rect">
            <a:avLst/>
          </a:prstGeom>
          <a:noFill/>
        </p:spPr>
        <p:txBody>
          <a:bodyPr wrap="square" rtlCol="0">
            <a:spAutoFit/>
          </a:bodyPr>
          <a:lstStyle/>
          <a:p>
            <a:pPr algn="ctr"/>
            <a:r>
              <a:rPr lang="en-US" sz="4000" dirty="0" smtClean="0"/>
              <a:t>vs.</a:t>
            </a:r>
            <a:endParaRPr lang="en-US" sz="4000" dirty="0"/>
          </a:p>
        </p:txBody>
      </p:sp>
      <p:sp>
        <p:nvSpPr>
          <p:cNvPr id="3" name="TextBox 2"/>
          <p:cNvSpPr txBox="1"/>
          <p:nvPr/>
        </p:nvSpPr>
        <p:spPr>
          <a:xfrm>
            <a:off x="1001268" y="5029062"/>
            <a:ext cx="9680448" cy="646331"/>
          </a:xfrm>
          <a:prstGeom prst="rect">
            <a:avLst/>
          </a:prstGeom>
          <a:noFill/>
        </p:spPr>
        <p:txBody>
          <a:bodyPr wrap="square" rtlCol="0">
            <a:spAutoFit/>
          </a:bodyPr>
          <a:lstStyle/>
          <a:p>
            <a:pPr algn="ctr"/>
            <a:r>
              <a:rPr lang="en-US" sz="3600" dirty="0" smtClean="0"/>
              <a:t>“The Impossible Dream” collides with “El </a:t>
            </a:r>
            <a:r>
              <a:rPr lang="en-US" sz="3600" dirty="0" err="1" smtClean="0"/>
              <a:t>Birdos</a:t>
            </a:r>
            <a:r>
              <a:rPr lang="en-US" sz="36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77" y="1397389"/>
            <a:ext cx="4456753" cy="33425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944" y="1307166"/>
            <a:ext cx="3716656" cy="3667101"/>
          </a:xfrm>
          <a:prstGeom prst="rect">
            <a:avLst/>
          </a:prstGeom>
        </p:spPr>
      </p:pic>
    </p:spTree>
    <p:extLst>
      <p:ext uri="{BB962C8B-B14F-4D97-AF65-F5344CB8AC3E}">
        <p14:creationId xmlns:p14="http://schemas.microsoft.com/office/powerpoint/2010/main" val="2815473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7" y="71826"/>
            <a:ext cx="6145631" cy="1325563"/>
          </a:xfrm>
        </p:spPr>
        <p:txBody>
          <a:bodyPr>
            <a:normAutofit/>
          </a:bodyPr>
          <a:lstStyle/>
          <a:p>
            <a:pPr algn="ctr"/>
            <a:r>
              <a:rPr lang="en-US" sz="6000" b="1" dirty="0" smtClean="0"/>
              <a:t>1967 World Series</a:t>
            </a:r>
            <a:endParaRPr lang="en-US" sz="6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64" y="1076311"/>
            <a:ext cx="7215479" cy="5772383"/>
          </a:xfrm>
          <a:prstGeom prst="rect">
            <a:avLst/>
          </a:prstGeom>
        </p:spPr>
      </p:pic>
      <p:sp>
        <p:nvSpPr>
          <p:cNvPr id="8" name="TextBox 7"/>
          <p:cNvSpPr txBox="1"/>
          <p:nvPr/>
        </p:nvSpPr>
        <p:spPr>
          <a:xfrm>
            <a:off x="7927415" y="198487"/>
            <a:ext cx="3410713" cy="2215991"/>
          </a:xfrm>
          <a:prstGeom prst="rect">
            <a:avLst/>
          </a:prstGeom>
          <a:noFill/>
        </p:spPr>
        <p:txBody>
          <a:bodyPr wrap="square" rtlCol="0">
            <a:spAutoFit/>
          </a:bodyPr>
          <a:lstStyle/>
          <a:p>
            <a:pPr algn="ctr"/>
            <a:r>
              <a:rPr lang="en-US" sz="2400" dirty="0" smtClean="0"/>
              <a:t>“First Title in 21 Years,</a:t>
            </a:r>
          </a:p>
          <a:p>
            <a:pPr algn="ctr"/>
            <a:r>
              <a:rPr lang="en-US" sz="2400" dirty="0" smtClean="0"/>
              <a:t>Face Cardinals Again”</a:t>
            </a:r>
          </a:p>
          <a:p>
            <a:pPr algn="ctr"/>
            <a:endParaRPr lang="en-US" sz="2400" dirty="0"/>
          </a:p>
          <a:p>
            <a:pPr algn="ctr"/>
            <a:r>
              <a:rPr lang="en-US" sz="2400" dirty="0" smtClean="0"/>
              <a:t>A rematch of the </a:t>
            </a:r>
          </a:p>
          <a:p>
            <a:pPr algn="ctr"/>
            <a:r>
              <a:rPr lang="en-US" sz="2400" dirty="0" smtClean="0"/>
              <a:t>1946 World Series</a:t>
            </a:r>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7959" y="2094438"/>
            <a:ext cx="4136202" cy="4754256"/>
          </a:xfrm>
          <a:prstGeom prst="rect">
            <a:avLst/>
          </a:prstGeom>
        </p:spPr>
      </p:pic>
      <p:cxnSp>
        <p:nvCxnSpPr>
          <p:cNvPr id="4" name="Straight Arrow Connector 3"/>
          <p:cNvCxnSpPr/>
          <p:nvPr/>
        </p:nvCxnSpPr>
        <p:spPr>
          <a:xfrm flipH="1">
            <a:off x="6547104" y="960120"/>
            <a:ext cx="1682496" cy="242316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5692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99" y="173732"/>
            <a:ext cx="10515600" cy="996696"/>
          </a:xfrm>
        </p:spPr>
        <p:txBody>
          <a:bodyPr>
            <a:normAutofit/>
          </a:bodyPr>
          <a:lstStyle/>
          <a:p>
            <a:pPr algn="ctr"/>
            <a:r>
              <a:rPr lang="en-US" sz="6000" dirty="0" smtClean="0"/>
              <a:t>1967 World Series – key Cardinals</a:t>
            </a:r>
            <a:endParaRPr lang="en-US" sz="6000" dirty="0"/>
          </a:p>
        </p:txBody>
      </p:sp>
      <p:sp>
        <p:nvSpPr>
          <p:cNvPr id="4" name="TextBox 3"/>
          <p:cNvSpPr txBox="1"/>
          <p:nvPr/>
        </p:nvSpPr>
        <p:spPr>
          <a:xfrm>
            <a:off x="1190879" y="3644883"/>
            <a:ext cx="1306320" cy="369332"/>
          </a:xfrm>
          <a:prstGeom prst="rect">
            <a:avLst/>
          </a:prstGeom>
          <a:noFill/>
        </p:spPr>
        <p:txBody>
          <a:bodyPr wrap="none" rtlCol="0">
            <a:spAutoFit/>
          </a:bodyPr>
          <a:lstStyle/>
          <a:p>
            <a:r>
              <a:rPr lang="en-US" dirty="0" smtClean="0">
                <a:solidFill>
                  <a:schemeClr val="bg1"/>
                </a:solidFill>
              </a:rPr>
              <a:t>Maury Wills</a:t>
            </a:r>
            <a:endParaRPr lang="en-US" dirty="0">
              <a:solidFill>
                <a:schemeClr val="bg1"/>
              </a:solidFill>
            </a:endParaRPr>
          </a:p>
        </p:txBody>
      </p:sp>
      <p:sp>
        <p:nvSpPr>
          <p:cNvPr id="6" name="TextBox 5"/>
          <p:cNvSpPr txBox="1"/>
          <p:nvPr/>
        </p:nvSpPr>
        <p:spPr>
          <a:xfrm>
            <a:off x="3367150" y="3644883"/>
            <a:ext cx="1101840" cy="369332"/>
          </a:xfrm>
          <a:prstGeom prst="rect">
            <a:avLst/>
          </a:prstGeom>
          <a:noFill/>
        </p:spPr>
        <p:txBody>
          <a:bodyPr wrap="none" rtlCol="0">
            <a:spAutoFit/>
          </a:bodyPr>
          <a:lstStyle/>
          <a:p>
            <a:r>
              <a:rPr lang="en-US" dirty="0" smtClean="0">
                <a:solidFill>
                  <a:schemeClr val="bg1"/>
                </a:solidFill>
              </a:rPr>
              <a:t>Ron Fairly</a:t>
            </a:r>
            <a:endParaRPr lang="en-US" dirty="0">
              <a:solidFill>
                <a:schemeClr val="bg1"/>
              </a:solidFill>
            </a:endParaRPr>
          </a:p>
        </p:txBody>
      </p:sp>
      <p:sp>
        <p:nvSpPr>
          <p:cNvPr id="8" name="TextBox 7"/>
          <p:cNvSpPr txBox="1"/>
          <p:nvPr/>
        </p:nvSpPr>
        <p:spPr>
          <a:xfrm>
            <a:off x="5658463" y="3644883"/>
            <a:ext cx="1236236" cy="369332"/>
          </a:xfrm>
          <a:prstGeom prst="rect">
            <a:avLst/>
          </a:prstGeom>
          <a:noFill/>
        </p:spPr>
        <p:txBody>
          <a:bodyPr wrap="none" rtlCol="0">
            <a:spAutoFit/>
          </a:bodyPr>
          <a:lstStyle/>
          <a:p>
            <a:r>
              <a:rPr lang="en-US" dirty="0" smtClean="0">
                <a:solidFill>
                  <a:schemeClr val="bg1"/>
                </a:solidFill>
              </a:rPr>
              <a:t>Wes Parker</a:t>
            </a:r>
            <a:endParaRPr lang="en-US" dirty="0">
              <a:solidFill>
                <a:schemeClr val="bg1"/>
              </a:solidFill>
            </a:endParaRPr>
          </a:p>
        </p:txBody>
      </p:sp>
      <p:sp>
        <p:nvSpPr>
          <p:cNvPr id="11" name="TextBox 10"/>
          <p:cNvSpPr txBox="1"/>
          <p:nvPr/>
        </p:nvSpPr>
        <p:spPr>
          <a:xfrm>
            <a:off x="2129648" y="6388084"/>
            <a:ext cx="1440459" cy="369332"/>
          </a:xfrm>
          <a:prstGeom prst="rect">
            <a:avLst/>
          </a:prstGeom>
          <a:noFill/>
        </p:spPr>
        <p:txBody>
          <a:bodyPr wrap="none" rtlCol="0">
            <a:spAutoFit/>
          </a:bodyPr>
          <a:lstStyle/>
          <a:p>
            <a:r>
              <a:rPr lang="en-US" dirty="0" smtClean="0">
                <a:solidFill>
                  <a:schemeClr val="bg1"/>
                </a:solidFill>
              </a:rPr>
              <a:t>Don Drysdale</a:t>
            </a:r>
            <a:endParaRPr lang="en-US" dirty="0">
              <a:solidFill>
                <a:schemeClr val="bg1"/>
              </a:solidFill>
            </a:endParaRPr>
          </a:p>
        </p:txBody>
      </p:sp>
      <p:sp>
        <p:nvSpPr>
          <p:cNvPr id="13" name="TextBox 12"/>
          <p:cNvSpPr txBox="1"/>
          <p:nvPr/>
        </p:nvSpPr>
        <p:spPr>
          <a:xfrm>
            <a:off x="4426341" y="6388084"/>
            <a:ext cx="1435458" cy="369332"/>
          </a:xfrm>
          <a:prstGeom prst="rect">
            <a:avLst/>
          </a:prstGeom>
          <a:noFill/>
        </p:spPr>
        <p:txBody>
          <a:bodyPr wrap="none" rtlCol="0">
            <a:spAutoFit/>
          </a:bodyPr>
          <a:lstStyle/>
          <a:p>
            <a:r>
              <a:rPr lang="en-US" dirty="0" smtClean="0">
                <a:solidFill>
                  <a:schemeClr val="bg1"/>
                </a:solidFill>
              </a:rPr>
              <a:t>Sandy Koufax</a:t>
            </a:r>
            <a:endParaRPr lang="en-US" dirty="0">
              <a:solidFill>
                <a:schemeClr val="bg1"/>
              </a:solidFill>
            </a:endParaRPr>
          </a:p>
        </p:txBody>
      </p:sp>
      <p:sp>
        <p:nvSpPr>
          <p:cNvPr id="15" name="TextBox 14"/>
          <p:cNvSpPr txBox="1"/>
          <p:nvPr/>
        </p:nvSpPr>
        <p:spPr>
          <a:xfrm>
            <a:off x="6699738" y="6388084"/>
            <a:ext cx="1550168" cy="369332"/>
          </a:xfrm>
          <a:prstGeom prst="rect">
            <a:avLst/>
          </a:prstGeom>
          <a:noFill/>
        </p:spPr>
        <p:txBody>
          <a:bodyPr wrap="none" rtlCol="0">
            <a:spAutoFit/>
          </a:bodyPr>
          <a:lstStyle/>
          <a:p>
            <a:r>
              <a:rPr lang="en-US" dirty="0" smtClean="0">
                <a:solidFill>
                  <a:schemeClr val="bg1"/>
                </a:solidFill>
              </a:rPr>
              <a:t>Claude Osteen</a:t>
            </a:r>
            <a:endParaRPr lang="en-US" dirty="0">
              <a:solidFill>
                <a:schemeClr val="bg1"/>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68" y="1843673"/>
            <a:ext cx="1929131" cy="2905045"/>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138" y="1825798"/>
            <a:ext cx="1941002" cy="2922921"/>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2143" y="1825798"/>
            <a:ext cx="1955526" cy="2933288"/>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1902" y="1843674"/>
            <a:ext cx="1986153" cy="297923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4664" y="1843673"/>
            <a:ext cx="2247900" cy="2847975"/>
          </a:xfrm>
          <a:prstGeom prst="rect">
            <a:avLst/>
          </a:prstGeom>
        </p:spPr>
      </p:pic>
      <p:sp>
        <p:nvSpPr>
          <p:cNvPr id="5" name="TextBox 4"/>
          <p:cNvSpPr txBox="1"/>
          <p:nvPr/>
        </p:nvSpPr>
        <p:spPr>
          <a:xfrm>
            <a:off x="476531" y="4941671"/>
            <a:ext cx="11620981" cy="369332"/>
          </a:xfrm>
          <a:prstGeom prst="rect">
            <a:avLst/>
          </a:prstGeom>
          <a:noFill/>
        </p:spPr>
        <p:txBody>
          <a:bodyPr wrap="square" rtlCol="0">
            <a:spAutoFit/>
          </a:bodyPr>
          <a:lstStyle/>
          <a:p>
            <a:r>
              <a:rPr lang="en-US" dirty="0" smtClean="0"/>
              <a:t> Lou Brock                       Roger Maris                      Julian Javier                              Bob Gibson                     Mgr. Red Schoendienst</a:t>
            </a:r>
            <a:endParaRPr lang="en-US" dirty="0"/>
          </a:p>
        </p:txBody>
      </p:sp>
    </p:spTree>
    <p:extLst>
      <p:ext uri="{BB962C8B-B14F-4D97-AF65-F5344CB8AC3E}">
        <p14:creationId xmlns:p14="http://schemas.microsoft.com/office/powerpoint/2010/main" val="1176711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5169"/>
          </a:xfrm>
        </p:spPr>
        <p:txBody>
          <a:bodyPr>
            <a:normAutofit/>
          </a:bodyPr>
          <a:lstStyle/>
          <a:p>
            <a:pPr algn="ctr"/>
            <a:r>
              <a:rPr lang="en-US" sz="6000" dirty="0" smtClean="0"/>
              <a:t>1967 World Series – key Red Sox</a:t>
            </a:r>
            <a:endParaRPr lang="en-US" sz="6000" dirty="0"/>
          </a:p>
        </p:txBody>
      </p:sp>
      <p:sp>
        <p:nvSpPr>
          <p:cNvPr id="13" name="TextBox 12"/>
          <p:cNvSpPr txBox="1"/>
          <p:nvPr/>
        </p:nvSpPr>
        <p:spPr>
          <a:xfrm>
            <a:off x="3534634" y="3215116"/>
            <a:ext cx="1142300" cy="369332"/>
          </a:xfrm>
          <a:prstGeom prst="rect">
            <a:avLst/>
          </a:prstGeom>
          <a:noFill/>
        </p:spPr>
        <p:txBody>
          <a:bodyPr wrap="none" rtlCol="0">
            <a:spAutoFit/>
          </a:bodyPr>
          <a:lstStyle/>
          <a:p>
            <a:r>
              <a:rPr lang="en-US" dirty="0" smtClean="0">
                <a:solidFill>
                  <a:schemeClr val="bg1"/>
                </a:solidFill>
              </a:rPr>
              <a:t>Tony Oliva</a:t>
            </a:r>
            <a:endParaRPr lang="en-US" dirty="0">
              <a:solidFill>
                <a:schemeClr val="bg1"/>
              </a:solidFill>
            </a:endParaRPr>
          </a:p>
        </p:txBody>
      </p:sp>
      <p:sp>
        <p:nvSpPr>
          <p:cNvPr id="20" name="TextBox 19"/>
          <p:cNvSpPr txBox="1"/>
          <p:nvPr/>
        </p:nvSpPr>
        <p:spPr>
          <a:xfrm>
            <a:off x="5452833" y="6317526"/>
            <a:ext cx="1604798" cy="369332"/>
          </a:xfrm>
          <a:prstGeom prst="rect">
            <a:avLst/>
          </a:prstGeom>
          <a:noFill/>
        </p:spPr>
        <p:txBody>
          <a:bodyPr wrap="none" rtlCol="0">
            <a:spAutoFit/>
          </a:bodyPr>
          <a:lstStyle/>
          <a:p>
            <a:r>
              <a:rPr lang="en-US" dirty="0" smtClean="0">
                <a:solidFill>
                  <a:schemeClr val="bg1"/>
                </a:solidFill>
              </a:rPr>
              <a:t>Camilo Pasqual</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1952" y="2224167"/>
            <a:ext cx="1979216" cy="2968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203" y="2224168"/>
            <a:ext cx="1971485" cy="29688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303" y="1003697"/>
            <a:ext cx="1825199" cy="274853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5059" y="1005879"/>
            <a:ext cx="1823750" cy="274635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0303" y="3912254"/>
            <a:ext cx="1791514" cy="269780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8611" y="3912254"/>
            <a:ext cx="1860198" cy="2801239"/>
          </a:xfrm>
          <a:prstGeom prst="rect">
            <a:avLst/>
          </a:prstGeom>
        </p:spPr>
      </p:pic>
      <p:sp>
        <p:nvSpPr>
          <p:cNvPr id="3" name="TextBox 2"/>
          <p:cNvSpPr txBox="1"/>
          <p:nvPr/>
        </p:nvSpPr>
        <p:spPr>
          <a:xfrm>
            <a:off x="632039" y="2084379"/>
            <a:ext cx="483722" cy="369332"/>
          </a:xfrm>
          <a:prstGeom prst="rect">
            <a:avLst/>
          </a:prstGeom>
          <a:noFill/>
        </p:spPr>
        <p:txBody>
          <a:bodyPr wrap="none" rtlCol="0">
            <a:spAutoFit/>
          </a:bodyPr>
          <a:lstStyle/>
          <a:p>
            <a:r>
              <a:rPr lang="en-US" dirty="0" err="1" smtClean="0"/>
              <a:t>Yaz</a:t>
            </a:r>
            <a:endParaRPr lang="en-US" dirty="0"/>
          </a:p>
        </p:txBody>
      </p:sp>
      <p:sp>
        <p:nvSpPr>
          <p:cNvPr id="8" name="TextBox 7"/>
          <p:cNvSpPr txBox="1"/>
          <p:nvPr/>
        </p:nvSpPr>
        <p:spPr>
          <a:xfrm>
            <a:off x="404555" y="4869826"/>
            <a:ext cx="867289" cy="646331"/>
          </a:xfrm>
          <a:prstGeom prst="rect">
            <a:avLst/>
          </a:prstGeom>
          <a:noFill/>
        </p:spPr>
        <p:txBody>
          <a:bodyPr wrap="none" rtlCol="0">
            <a:spAutoFit/>
          </a:bodyPr>
          <a:lstStyle/>
          <a:p>
            <a:pPr algn="ctr"/>
            <a:r>
              <a:rPr lang="en-US" dirty="0" smtClean="0"/>
              <a:t>George</a:t>
            </a:r>
          </a:p>
          <a:p>
            <a:pPr algn="ctr"/>
            <a:r>
              <a:rPr lang="en-US" dirty="0" smtClean="0"/>
              <a:t>Scott</a:t>
            </a:r>
            <a:endParaRPr lang="en-US" dirty="0"/>
          </a:p>
        </p:txBody>
      </p:sp>
      <p:sp>
        <p:nvSpPr>
          <p:cNvPr id="10" name="TextBox 9"/>
          <p:cNvSpPr txBox="1"/>
          <p:nvPr/>
        </p:nvSpPr>
        <p:spPr>
          <a:xfrm>
            <a:off x="5588809" y="1004153"/>
            <a:ext cx="809517" cy="646331"/>
          </a:xfrm>
          <a:prstGeom prst="rect">
            <a:avLst/>
          </a:prstGeom>
          <a:noFill/>
        </p:spPr>
        <p:txBody>
          <a:bodyPr wrap="none" rtlCol="0">
            <a:spAutoFit/>
          </a:bodyPr>
          <a:lstStyle/>
          <a:p>
            <a:pPr algn="ctr"/>
            <a:r>
              <a:rPr lang="en-US" dirty="0" smtClean="0"/>
              <a:t>Reggie</a:t>
            </a:r>
          </a:p>
          <a:p>
            <a:pPr algn="ctr"/>
            <a:r>
              <a:rPr lang="en-US" dirty="0" smtClean="0"/>
              <a:t>Smith</a:t>
            </a:r>
            <a:endParaRPr lang="en-US" dirty="0"/>
          </a:p>
        </p:txBody>
      </p:sp>
      <p:sp>
        <p:nvSpPr>
          <p:cNvPr id="14" name="TextBox 13"/>
          <p:cNvSpPr txBox="1"/>
          <p:nvPr/>
        </p:nvSpPr>
        <p:spPr>
          <a:xfrm>
            <a:off x="5588809" y="6067162"/>
            <a:ext cx="1059970" cy="646331"/>
          </a:xfrm>
          <a:prstGeom prst="rect">
            <a:avLst/>
          </a:prstGeom>
          <a:noFill/>
        </p:spPr>
        <p:txBody>
          <a:bodyPr wrap="none" rtlCol="0">
            <a:spAutoFit/>
          </a:bodyPr>
          <a:lstStyle/>
          <a:p>
            <a:pPr algn="ctr"/>
            <a:r>
              <a:rPr lang="en-US" dirty="0" smtClean="0"/>
              <a:t>Rico</a:t>
            </a:r>
          </a:p>
          <a:p>
            <a:pPr algn="ctr"/>
            <a:r>
              <a:rPr lang="en-US" dirty="0" err="1" smtClean="0"/>
              <a:t>Petrocelli</a:t>
            </a:r>
            <a:endParaRPr lang="en-US" dirty="0"/>
          </a:p>
        </p:txBody>
      </p:sp>
      <p:sp>
        <p:nvSpPr>
          <p:cNvPr id="15" name="TextBox 14"/>
          <p:cNvSpPr txBox="1"/>
          <p:nvPr/>
        </p:nvSpPr>
        <p:spPr>
          <a:xfrm>
            <a:off x="7288116" y="5385927"/>
            <a:ext cx="1319657" cy="369332"/>
          </a:xfrm>
          <a:prstGeom prst="rect">
            <a:avLst/>
          </a:prstGeom>
          <a:noFill/>
        </p:spPr>
        <p:txBody>
          <a:bodyPr wrap="none" rtlCol="0">
            <a:spAutoFit/>
          </a:bodyPr>
          <a:lstStyle/>
          <a:p>
            <a:r>
              <a:rPr lang="en-US" dirty="0" smtClean="0"/>
              <a:t>Jim </a:t>
            </a:r>
            <a:r>
              <a:rPr lang="en-US" dirty="0" err="1" smtClean="0"/>
              <a:t>Lonborg</a:t>
            </a:r>
            <a:endParaRPr lang="en-US" dirty="0"/>
          </a:p>
        </p:txBody>
      </p:sp>
      <p:sp>
        <p:nvSpPr>
          <p:cNvPr id="16" name="TextBox 15"/>
          <p:cNvSpPr txBox="1"/>
          <p:nvPr/>
        </p:nvSpPr>
        <p:spPr>
          <a:xfrm>
            <a:off x="9667765" y="5388252"/>
            <a:ext cx="1910331" cy="369332"/>
          </a:xfrm>
          <a:prstGeom prst="rect">
            <a:avLst/>
          </a:prstGeom>
          <a:noFill/>
        </p:spPr>
        <p:txBody>
          <a:bodyPr wrap="none" rtlCol="0">
            <a:spAutoFit/>
          </a:bodyPr>
          <a:lstStyle/>
          <a:p>
            <a:r>
              <a:rPr lang="en-US" dirty="0" smtClean="0"/>
              <a:t>Mgr. Dick Williams</a:t>
            </a:r>
            <a:endParaRPr lang="en-US" dirty="0"/>
          </a:p>
        </p:txBody>
      </p:sp>
    </p:spTree>
    <p:extLst>
      <p:ext uri="{BB962C8B-B14F-4D97-AF65-F5344CB8AC3E}">
        <p14:creationId xmlns:p14="http://schemas.microsoft.com/office/powerpoint/2010/main" val="2482392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50" y="2531562"/>
            <a:ext cx="5796433" cy="1325563"/>
          </a:xfrm>
        </p:spPr>
        <p:txBody>
          <a:bodyPr>
            <a:normAutofit fontScale="90000"/>
          </a:bodyPr>
          <a:lstStyle/>
          <a:p>
            <a:pPr algn="ctr"/>
            <a:r>
              <a:rPr lang="en-US" sz="6700" b="1" dirty="0" smtClean="0"/>
              <a:t>1967 World Series</a:t>
            </a:r>
            <a:br>
              <a:rPr lang="en-US" sz="6700" b="1" dirty="0" smtClean="0"/>
            </a:br>
            <a:r>
              <a:rPr lang="en-US" sz="6000" b="1" dirty="0" smtClean="0"/>
              <a:t/>
            </a:r>
            <a:br>
              <a:rPr lang="en-US" sz="6000" b="1" dirty="0" smtClean="0"/>
            </a:br>
            <a:r>
              <a:rPr lang="en-US" sz="6000" b="1" dirty="0" smtClean="0"/>
              <a:t>Game 7</a:t>
            </a:r>
            <a:br>
              <a:rPr lang="en-US" sz="6000" b="1" dirty="0" smtClean="0"/>
            </a:br>
            <a:r>
              <a:rPr lang="en-US" sz="6000" b="1" dirty="0" smtClean="0"/>
              <a:t>Fenway Park</a:t>
            </a:r>
            <a:br>
              <a:rPr lang="en-US" sz="6000" b="1" dirty="0" smtClean="0"/>
            </a:br>
            <a:r>
              <a:rPr lang="en-US" sz="6000" b="1" dirty="0" smtClean="0"/>
              <a:t/>
            </a:r>
            <a:br>
              <a:rPr lang="en-US" sz="6000" b="1" dirty="0" smtClean="0"/>
            </a:br>
            <a:r>
              <a:rPr lang="en-US" sz="6000" b="1" dirty="0"/>
              <a:t/>
            </a:r>
            <a:br>
              <a:rPr lang="en-US" sz="6000" b="1" dirty="0"/>
            </a:br>
            <a:endParaRPr lang="en-US" sz="6000" b="1" dirty="0"/>
          </a:p>
        </p:txBody>
      </p:sp>
      <p:sp>
        <p:nvSpPr>
          <p:cNvPr id="3" name="TextBox 2"/>
          <p:cNvSpPr txBox="1"/>
          <p:nvPr/>
        </p:nvSpPr>
        <p:spPr>
          <a:xfrm>
            <a:off x="642754" y="4818627"/>
            <a:ext cx="4847930" cy="646331"/>
          </a:xfrm>
          <a:prstGeom prst="rect">
            <a:avLst/>
          </a:prstGeom>
          <a:noFill/>
        </p:spPr>
        <p:txBody>
          <a:bodyPr wrap="none" rtlCol="0">
            <a:spAutoFit/>
          </a:bodyPr>
          <a:lstStyle/>
          <a:p>
            <a:r>
              <a:rPr lang="en-US" dirty="0">
                <a:hlinkClick r:id="rId3"/>
              </a:rPr>
              <a:t>https://</a:t>
            </a:r>
            <a:r>
              <a:rPr lang="en-US" dirty="0" smtClean="0">
                <a:hlinkClick r:id="rId3"/>
              </a:rPr>
              <a:t>www.youtube.com/watch?v=SY2dJ0YATZY</a:t>
            </a:r>
            <a:endParaRPr lang="en-US" dirty="0" smtClean="0"/>
          </a:p>
          <a:p>
            <a:r>
              <a:rPr lang="en-US" dirty="0" smtClean="0"/>
              <a:t> </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2096" y="8883"/>
            <a:ext cx="5574792" cy="6782248"/>
          </a:xfrm>
          <a:prstGeom prst="rect">
            <a:avLst/>
          </a:prstGeom>
        </p:spPr>
      </p:pic>
    </p:spTree>
    <p:extLst>
      <p:ext uri="{BB962C8B-B14F-4D97-AF65-F5344CB8AC3E}">
        <p14:creationId xmlns:p14="http://schemas.microsoft.com/office/powerpoint/2010/main" val="1449703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94674" y="183720"/>
            <a:ext cx="10515600" cy="1325563"/>
          </a:xfrm>
        </p:spPr>
        <p:txBody>
          <a:bodyPr/>
          <a:lstStyle/>
          <a:p>
            <a:r>
              <a:rPr lang="en-US" dirty="0" smtClean="0"/>
              <a:t>… and now, for the rest of the story…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85" y="1507091"/>
            <a:ext cx="2426900" cy="36403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0789" y="1500904"/>
            <a:ext cx="2431023" cy="36465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608" y="1506231"/>
            <a:ext cx="2389912" cy="359892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9368" y="1509283"/>
            <a:ext cx="2397248" cy="3595872"/>
          </a:xfrm>
          <a:prstGeom prst="rect">
            <a:avLst/>
          </a:prstGeom>
        </p:spPr>
      </p:pic>
      <p:sp>
        <p:nvSpPr>
          <p:cNvPr id="10" name="TextBox 9"/>
          <p:cNvSpPr txBox="1"/>
          <p:nvPr/>
        </p:nvSpPr>
        <p:spPr>
          <a:xfrm>
            <a:off x="1301151" y="5181096"/>
            <a:ext cx="1115568" cy="584775"/>
          </a:xfrm>
          <a:prstGeom prst="rect">
            <a:avLst/>
          </a:prstGeom>
          <a:noFill/>
        </p:spPr>
        <p:txBody>
          <a:bodyPr wrap="square" rtlCol="0">
            <a:spAutoFit/>
          </a:bodyPr>
          <a:lstStyle/>
          <a:p>
            <a:r>
              <a:rPr lang="en-US" sz="3200" dirty="0" smtClean="0"/>
              <a:t>1946</a:t>
            </a:r>
            <a:endParaRPr lang="en-US" sz="3200" dirty="0"/>
          </a:p>
        </p:txBody>
      </p:sp>
      <p:sp>
        <p:nvSpPr>
          <p:cNvPr id="11" name="TextBox 10"/>
          <p:cNvSpPr txBox="1"/>
          <p:nvPr/>
        </p:nvSpPr>
        <p:spPr>
          <a:xfrm>
            <a:off x="3987186" y="5191493"/>
            <a:ext cx="1018227" cy="584775"/>
          </a:xfrm>
          <a:prstGeom prst="rect">
            <a:avLst/>
          </a:prstGeom>
          <a:noFill/>
        </p:spPr>
        <p:txBody>
          <a:bodyPr wrap="none" rtlCol="0">
            <a:spAutoFit/>
          </a:bodyPr>
          <a:lstStyle/>
          <a:p>
            <a:r>
              <a:rPr lang="en-US" sz="3200" dirty="0" smtClean="0"/>
              <a:t>1967</a:t>
            </a:r>
            <a:endParaRPr lang="en-US" sz="3200" dirty="0"/>
          </a:p>
        </p:txBody>
      </p:sp>
      <p:sp>
        <p:nvSpPr>
          <p:cNvPr id="12" name="TextBox 11"/>
          <p:cNvSpPr txBox="1"/>
          <p:nvPr/>
        </p:nvSpPr>
        <p:spPr>
          <a:xfrm>
            <a:off x="6693450" y="5191492"/>
            <a:ext cx="1018227" cy="584775"/>
          </a:xfrm>
          <a:prstGeom prst="rect">
            <a:avLst/>
          </a:prstGeom>
          <a:noFill/>
        </p:spPr>
        <p:txBody>
          <a:bodyPr wrap="none" rtlCol="0">
            <a:spAutoFit/>
          </a:bodyPr>
          <a:lstStyle/>
          <a:p>
            <a:r>
              <a:rPr lang="en-US" sz="3200" dirty="0" smtClean="0"/>
              <a:t>2004</a:t>
            </a:r>
            <a:endParaRPr lang="en-US" sz="3200" dirty="0"/>
          </a:p>
        </p:txBody>
      </p:sp>
      <p:sp>
        <p:nvSpPr>
          <p:cNvPr id="13" name="TextBox 12"/>
          <p:cNvSpPr txBox="1"/>
          <p:nvPr/>
        </p:nvSpPr>
        <p:spPr>
          <a:xfrm>
            <a:off x="9348878" y="5170351"/>
            <a:ext cx="1018227" cy="584775"/>
          </a:xfrm>
          <a:prstGeom prst="rect">
            <a:avLst/>
          </a:prstGeom>
          <a:noFill/>
        </p:spPr>
        <p:txBody>
          <a:bodyPr wrap="none" rtlCol="0">
            <a:spAutoFit/>
          </a:bodyPr>
          <a:lstStyle/>
          <a:p>
            <a:r>
              <a:rPr lang="en-US" sz="3200" dirty="0" smtClean="0"/>
              <a:t>2013</a:t>
            </a:r>
            <a:endParaRPr lang="en-US" sz="3200" dirty="0"/>
          </a:p>
        </p:txBody>
      </p:sp>
      <p:sp>
        <p:nvSpPr>
          <p:cNvPr id="14" name="TextBox 13"/>
          <p:cNvSpPr txBox="1"/>
          <p:nvPr/>
        </p:nvSpPr>
        <p:spPr>
          <a:xfrm>
            <a:off x="773857" y="5801064"/>
            <a:ext cx="9875909" cy="1077218"/>
          </a:xfrm>
          <a:prstGeom prst="rect">
            <a:avLst/>
          </a:prstGeom>
          <a:noFill/>
        </p:spPr>
        <p:txBody>
          <a:bodyPr wrap="none" rtlCol="0">
            <a:spAutoFit/>
          </a:bodyPr>
          <a:lstStyle/>
          <a:p>
            <a:pPr algn="ctr"/>
            <a:r>
              <a:rPr lang="en-US" sz="3200" dirty="0" smtClean="0"/>
              <a:t>The Red Sox even up the all-time series in the 21</a:t>
            </a:r>
            <a:r>
              <a:rPr lang="en-US" sz="3200" baseline="30000" dirty="0" smtClean="0"/>
              <a:t>st</a:t>
            </a:r>
            <a:r>
              <a:rPr lang="en-US" sz="3200" dirty="0" smtClean="0"/>
              <a:t> Century</a:t>
            </a:r>
          </a:p>
          <a:p>
            <a:pPr algn="ctr"/>
            <a:r>
              <a:rPr lang="en-US" sz="3200" dirty="0" smtClean="0"/>
              <a:t> … stay tuned for the next encounter !!</a:t>
            </a:r>
            <a:endParaRPr lang="en-US" sz="3200" dirty="0"/>
          </a:p>
        </p:txBody>
      </p:sp>
    </p:spTree>
    <p:extLst>
      <p:ext uri="{BB962C8B-B14F-4D97-AF65-F5344CB8AC3E}">
        <p14:creationId xmlns:p14="http://schemas.microsoft.com/office/powerpoint/2010/main" val="1292297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9" y="87657"/>
            <a:ext cx="10515600" cy="1325563"/>
          </a:xfrm>
        </p:spPr>
        <p:txBody>
          <a:bodyPr>
            <a:normAutofit/>
          </a:bodyPr>
          <a:lstStyle/>
          <a:p>
            <a:pPr algn="ctr"/>
            <a:r>
              <a:rPr lang="en-US" sz="6000" dirty="0" smtClean="0"/>
              <a:t>1967 -- Off the Field:</a:t>
            </a:r>
            <a:endParaRPr lang="en-US" sz="6000" dirty="0"/>
          </a:p>
        </p:txBody>
      </p:sp>
      <p:sp>
        <p:nvSpPr>
          <p:cNvPr id="3" name="TextBox 2"/>
          <p:cNvSpPr txBox="1"/>
          <p:nvPr/>
        </p:nvSpPr>
        <p:spPr>
          <a:xfrm>
            <a:off x="2791214" y="1026075"/>
            <a:ext cx="4326954" cy="461665"/>
          </a:xfrm>
          <a:prstGeom prst="rect">
            <a:avLst/>
          </a:prstGeom>
          <a:noFill/>
        </p:spPr>
        <p:txBody>
          <a:bodyPr wrap="none" rtlCol="0">
            <a:spAutoFit/>
          </a:bodyPr>
          <a:lstStyle/>
          <a:p>
            <a:r>
              <a:rPr lang="en-US" sz="2400" dirty="0" smtClean="0"/>
              <a:t>It was a time of “Mod” fashions…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14" y="1589005"/>
            <a:ext cx="3429000" cy="4762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7181" y="1562261"/>
            <a:ext cx="3206909" cy="481598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9612" y="114161"/>
            <a:ext cx="2138262" cy="300317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2104" y="2441448"/>
            <a:ext cx="3097160" cy="4289566"/>
          </a:xfrm>
          <a:prstGeom prst="rect">
            <a:avLst/>
          </a:prstGeom>
        </p:spPr>
      </p:pic>
    </p:spTree>
    <p:extLst>
      <p:ext uri="{BB962C8B-B14F-4D97-AF65-F5344CB8AC3E}">
        <p14:creationId xmlns:p14="http://schemas.microsoft.com/office/powerpoint/2010/main" val="3790745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62735" y="887067"/>
            <a:ext cx="2061025" cy="830997"/>
          </a:xfrm>
          <a:prstGeom prst="rect">
            <a:avLst/>
          </a:prstGeom>
          <a:noFill/>
        </p:spPr>
        <p:txBody>
          <a:bodyPr wrap="square" rtlCol="0">
            <a:spAutoFit/>
          </a:bodyPr>
          <a:lstStyle/>
          <a:p>
            <a:pPr algn="ctr"/>
            <a:r>
              <a:rPr lang="en-US" sz="2400" dirty="0" smtClean="0"/>
              <a:t>… and</a:t>
            </a:r>
          </a:p>
          <a:p>
            <a:pPr algn="ctr"/>
            <a:r>
              <a:rPr lang="en-US" sz="2400" dirty="0" smtClean="0"/>
              <a:t> “muscle cars”</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28" y="224969"/>
            <a:ext cx="4835809" cy="316745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1242" y="136181"/>
            <a:ext cx="4549382" cy="339799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6398" y="3534176"/>
            <a:ext cx="4339070" cy="325430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433" y="3392424"/>
            <a:ext cx="4581597" cy="3436198"/>
          </a:xfrm>
          <a:prstGeom prst="rect">
            <a:avLst/>
          </a:prstGeom>
        </p:spPr>
      </p:pic>
    </p:spTree>
    <p:extLst>
      <p:ext uri="{BB962C8B-B14F-4D97-AF65-F5344CB8AC3E}">
        <p14:creationId xmlns:p14="http://schemas.microsoft.com/office/powerpoint/2010/main" val="1023581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477"/>
            <a:ext cx="8512810" cy="1266375"/>
          </a:xfrm>
        </p:spPr>
        <p:txBody>
          <a:bodyPr/>
          <a:lstStyle/>
          <a:p>
            <a:pPr algn="ctr"/>
            <a:r>
              <a:rPr lang="en-US" dirty="0" smtClean="0"/>
              <a:t>1967 -- Off the Field:</a:t>
            </a:r>
            <a:endParaRPr lang="en-US" dirty="0"/>
          </a:p>
        </p:txBody>
      </p:sp>
      <p:sp>
        <p:nvSpPr>
          <p:cNvPr id="3" name="Text Placeholder 2"/>
          <p:cNvSpPr>
            <a:spLocks noGrp="1"/>
          </p:cNvSpPr>
          <p:nvPr>
            <p:ph type="body" idx="1"/>
          </p:nvPr>
        </p:nvSpPr>
        <p:spPr>
          <a:xfrm>
            <a:off x="1467612" y="1185776"/>
            <a:ext cx="6144514" cy="525003"/>
          </a:xfrm>
        </p:spPr>
        <p:txBody>
          <a:bodyPr>
            <a:normAutofit lnSpcReduction="10000"/>
          </a:bodyPr>
          <a:lstStyle/>
          <a:p>
            <a:pPr algn="ctr"/>
            <a:r>
              <a:rPr lang="en-US" sz="3200" dirty="0" smtClean="0">
                <a:solidFill>
                  <a:schemeClr val="tx1"/>
                </a:solidFill>
              </a:rPr>
              <a:t>… and some classic movies.</a:t>
            </a:r>
          </a:p>
          <a:p>
            <a:pPr algn="ctr"/>
            <a:endParaRPr lang="en-US" dirty="0">
              <a:solidFill>
                <a:schemeClr val="tx1"/>
              </a:solidFill>
            </a:endParaRPr>
          </a:p>
          <a:p>
            <a:endParaRPr lang="en-US" dirty="0" smtClean="0"/>
          </a:p>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 y="1820249"/>
            <a:ext cx="3015898" cy="44351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2846" y="533424"/>
            <a:ext cx="4009153" cy="300686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256" y="2290374"/>
            <a:ext cx="4944248" cy="29125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5504" y="3540288"/>
            <a:ext cx="4056306" cy="3251383"/>
          </a:xfrm>
          <a:prstGeom prst="rect">
            <a:avLst/>
          </a:prstGeom>
        </p:spPr>
      </p:pic>
    </p:spTree>
    <p:extLst>
      <p:ext uri="{BB962C8B-B14F-4D97-AF65-F5344CB8AC3E}">
        <p14:creationId xmlns:p14="http://schemas.microsoft.com/office/powerpoint/2010/main" val="2382648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0"/>
            <a:ext cx="10515600" cy="1266375"/>
          </a:xfrm>
        </p:spPr>
        <p:txBody>
          <a:bodyPr/>
          <a:lstStyle/>
          <a:p>
            <a:pPr algn="ctr"/>
            <a:r>
              <a:rPr lang="en-US" dirty="0" smtClean="0"/>
              <a:t>1967 -- Off the Field:</a:t>
            </a:r>
            <a:endParaRPr lang="en-US" dirty="0"/>
          </a:p>
        </p:txBody>
      </p:sp>
      <p:sp>
        <p:nvSpPr>
          <p:cNvPr id="3" name="Text Placeholder 2"/>
          <p:cNvSpPr>
            <a:spLocks noGrp="1"/>
          </p:cNvSpPr>
          <p:nvPr>
            <p:ph type="body" idx="1"/>
          </p:nvPr>
        </p:nvSpPr>
        <p:spPr>
          <a:xfrm>
            <a:off x="831850" y="1139205"/>
            <a:ext cx="10515600" cy="525003"/>
          </a:xfrm>
        </p:spPr>
        <p:txBody>
          <a:bodyPr/>
          <a:lstStyle/>
          <a:p>
            <a:pPr algn="ctr"/>
            <a:endParaRPr lang="en-US" dirty="0" smtClean="0">
              <a:solidFill>
                <a:schemeClr val="tx1"/>
              </a:solidFill>
            </a:endParaRPr>
          </a:p>
          <a:p>
            <a:pPr algn="ctr"/>
            <a:endParaRPr lang="en-US" dirty="0">
              <a:solidFill>
                <a:schemeClr val="tx1"/>
              </a:solidFill>
            </a:endParaRPr>
          </a:p>
          <a:p>
            <a:endParaRPr lang="en-US" dirty="0" smtClean="0"/>
          </a:p>
          <a:p>
            <a:pPr algn="ctr"/>
            <a:endParaRPr lang="en-US" dirty="0"/>
          </a:p>
        </p:txBody>
      </p:sp>
      <p:sp>
        <p:nvSpPr>
          <p:cNvPr id="5" name="Rectangle 4"/>
          <p:cNvSpPr/>
          <p:nvPr/>
        </p:nvSpPr>
        <p:spPr>
          <a:xfrm>
            <a:off x="1519174" y="5738116"/>
            <a:ext cx="9140952" cy="800219"/>
          </a:xfrm>
          <a:prstGeom prst="rect">
            <a:avLst/>
          </a:prstGeom>
        </p:spPr>
        <p:txBody>
          <a:bodyPr wrap="square">
            <a:spAutoFit/>
          </a:bodyPr>
          <a:lstStyle/>
          <a:p>
            <a:endParaRPr lang="en-US" dirty="0"/>
          </a:p>
          <a:p>
            <a:r>
              <a:rPr lang="en-US" sz="2800" dirty="0" smtClean="0"/>
              <a:t>This man performed the first-ever heart transplant operation</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519" y="1266375"/>
            <a:ext cx="3063241" cy="4471741"/>
          </a:xfrm>
          <a:prstGeom prst="rect">
            <a:avLst/>
          </a:prstGeom>
        </p:spPr>
      </p:pic>
    </p:spTree>
    <p:extLst>
      <p:ext uri="{BB962C8B-B14F-4D97-AF65-F5344CB8AC3E}">
        <p14:creationId xmlns:p14="http://schemas.microsoft.com/office/powerpoint/2010/main" val="377346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t>1967 </a:t>
            </a:r>
            <a:r>
              <a:rPr lang="en-US" sz="6000" dirty="0"/>
              <a:t>-- On the Field</a:t>
            </a:r>
            <a:r>
              <a:rPr lang="en-US" sz="6000" dirty="0" smtClean="0"/>
              <a:t>:</a:t>
            </a:r>
            <a:br>
              <a:rPr lang="en-US" sz="6000" dirty="0" smtClean="0"/>
            </a:br>
            <a:r>
              <a:rPr lang="en-US" sz="4000" dirty="0" smtClean="0"/>
              <a:t>… the pro football field</a:t>
            </a:r>
            <a:endParaRPr lang="en-US" sz="6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2223" y="1823762"/>
            <a:ext cx="6375941" cy="42727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8" y="1980847"/>
            <a:ext cx="5081016" cy="4115623"/>
          </a:xfrm>
          <a:prstGeom prst="rect">
            <a:avLst/>
          </a:prstGeom>
        </p:spPr>
      </p:pic>
    </p:spTree>
    <p:extLst>
      <p:ext uri="{BB962C8B-B14F-4D97-AF65-F5344CB8AC3E}">
        <p14:creationId xmlns:p14="http://schemas.microsoft.com/office/powerpoint/2010/main" val="1622064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smtClean="0"/>
              <a:t>1967 </a:t>
            </a:r>
            <a:r>
              <a:rPr lang="en-US" sz="6000" dirty="0"/>
              <a:t>-- On the Field</a:t>
            </a:r>
            <a:r>
              <a:rPr lang="en-US" sz="6000" dirty="0" smtClean="0"/>
              <a:t>:</a:t>
            </a:r>
            <a:br>
              <a:rPr lang="en-US" sz="6000" dirty="0" smtClean="0"/>
            </a:br>
            <a:endParaRPr lang="en-US" sz="6000" dirty="0"/>
          </a:p>
        </p:txBody>
      </p:sp>
      <p:sp>
        <p:nvSpPr>
          <p:cNvPr id="5" name="TextBox 4"/>
          <p:cNvSpPr txBox="1"/>
          <p:nvPr/>
        </p:nvSpPr>
        <p:spPr>
          <a:xfrm>
            <a:off x="4226052" y="6012630"/>
            <a:ext cx="3739896" cy="523220"/>
          </a:xfrm>
          <a:prstGeom prst="rect">
            <a:avLst/>
          </a:prstGeom>
          <a:noFill/>
        </p:spPr>
        <p:txBody>
          <a:bodyPr wrap="square" rtlCol="0">
            <a:spAutoFit/>
          </a:bodyPr>
          <a:lstStyle/>
          <a:p>
            <a:endParaRPr lang="en-US" sz="2800" dirty="0"/>
          </a:p>
        </p:txBody>
      </p:sp>
      <p:sp>
        <p:nvSpPr>
          <p:cNvPr id="4" name="TextBox 3"/>
          <p:cNvSpPr txBox="1"/>
          <p:nvPr/>
        </p:nvSpPr>
        <p:spPr>
          <a:xfrm>
            <a:off x="509016" y="4903880"/>
            <a:ext cx="11460480" cy="923330"/>
          </a:xfrm>
          <a:prstGeom prst="rect">
            <a:avLst/>
          </a:prstGeom>
          <a:noFill/>
        </p:spPr>
        <p:txBody>
          <a:bodyPr wrap="square" rtlCol="0">
            <a:spAutoFit/>
          </a:bodyPr>
          <a:lstStyle/>
          <a:p>
            <a:r>
              <a:rPr lang="en-US" dirty="0" smtClean="0"/>
              <a:t>                                      Future Hall of Famers that were rookies in ’67                                                       Hit his  500</a:t>
            </a:r>
            <a:r>
              <a:rPr lang="en-US" baseline="30000" dirty="0" smtClean="0"/>
              <a:t>th</a:t>
            </a:r>
            <a:r>
              <a:rPr lang="en-US" dirty="0" smtClean="0"/>
              <a:t> home run</a:t>
            </a:r>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16" y="1603248"/>
            <a:ext cx="2117169" cy="31882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185" y="1603248"/>
            <a:ext cx="2110574" cy="31782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354" y="1603248"/>
            <a:ext cx="2110574" cy="317827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0523" y="1603248"/>
            <a:ext cx="2110574" cy="317827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3822" y="1603248"/>
            <a:ext cx="2118851" cy="3178276"/>
          </a:xfrm>
          <a:prstGeom prst="rect">
            <a:avLst/>
          </a:prstGeom>
        </p:spPr>
      </p:pic>
    </p:spTree>
    <p:extLst>
      <p:ext uri="{BB962C8B-B14F-4D97-AF65-F5344CB8AC3E}">
        <p14:creationId xmlns:p14="http://schemas.microsoft.com/office/powerpoint/2010/main" val="1973507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6200"/>
            <a:ext cx="10515600" cy="1266375"/>
          </a:xfrm>
        </p:spPr>
        <p:txBody>
          <a:bodyPr/>
          <a:lstStyle/>
          <a:p>
            <a:pPr algn="ctr"/>
            <a:r>
              <a:rPr lang="en-US" dirty="0" smtClean="0"/>
              <a:t>1967 -- On the Field:</a:t>
            </a:r>
            <a:endParaRPr lang="en-US" dirty="0"/>
          </a:p>
        </p:txBody>
      </p:sp>
      <p:sp>
        <p:nvSpPr>
          <p:cNvPr id="3" name="Text Placeholder 2"/>
          <p:cNvSpPr>
            <a:spLocks noGrp="1"/>
          </p:cNvSpPr>
          <p:nvPr>
            <p:ph type="body" idx="1"/>
          </p:nvPr>
        </p:nvSpPr>
        <p:spPr>
          <a:xfrm>
            <a:off x="831850" y="1587261"/>
            <a:ext cx="10515600" cy="4502390"/>
          </a:xfrm>
        </p:spPr>
        <p:txBody>
          <a:bodyPr/>
          <a:lstStyle/>
          <a:p>
            <a:pPr algn="ctr"/>
            <a:r>
              <a:rPr lang="en-US" dirty="0" smtClean="0"/>
              <a:t>League Most Valuable Players:</a:t>
            </a:r>
          </a:p>
          <a:p>
            <a:pPr algn="ctr"/>
            <a:endParaRPr lang="en-US" dirty="0"/>
          </a:p>
          <a:p>
            <a:pPr algn="r"/>
            <a:endParaRPr lang="en-US" dirty="0" smtClean="0"/>
          </a:p>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725" y="2097023"/>
            <a:ext cx="2491510" cy="37519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8662" y="2097023"/>
            <a:ext cx="2507361" cy="3761042"/>
          </a:xfrm>
          <a:prstGeom prst="rect">
            <a:avLst/>
          </a:prstGeom>
        </p:spPr>
      </p:pic>
      <p:sp>
        <p:nvSpPr>
          <p:cNvPr id="10" name="TextBox 9"/>
          <p:cNvSpPr txBox="1"/>
          <p:nvPr/>
        </p:nvSpPr>
        <p:spPr>
          <a:xfrm>
            <a:off x="3014789" y="6076193"/>
            <a:ext cx="962379" cy="523220"/>
          </a:xfrm>
          <a:prstGeom prst="rect">
            <a:avLst/>
          </a:prstGeom>
          <a:noFill/>
        </p:spPr>
        <p:txBody>
          <a:bodyPr wrap="none" rtlCol="0">
            <a:spAutoFit/>
          </a:bodyPr>
          <a:lstStyle/>
          <a:p>
            <a:r>
              <a:rPr lang="en-US" sz="2800" dirty="0" smtClean="0"/>
              <a:t>“</a:t>
            </a:r>
            <a:r>
              <a:rPr lang="en-US" sz="2800" dirty="0" err="1" smtClean="0"/>
              <a:t>Yaz</a:t>
            </a:r>
            <a:r>
              <a:rPr lang="en-US" sz="2800" dirty="0" smtClean="0"/>
              <a:t>”</a:t>
            </a:r>
            <a:endParaRPr lang="en-US" sz="2800" dirty="0"/>
          </a:p>
        </p:txBody>
      </p:sp>
      <p:sp>
        <p:nvSpPr>
          <p:cNvPr id="11" name="TextBox 10"/>
          <p:cNvSpPr txBox="1"/>
          <p:nvPr/>
        </p:nvSpPr>
        <p:spPr>
          <a:xfrm>
            <a:off x="7247017" y="6082922"/>
            <a:ext cx="1670650" cy="523220"/>
          </a:xfrm>
          <a:prstGeom prst="rect">
            <a:avLst/>
          </a:prstGeom>
          <a:noFill/>
        </p:spPr>
        <p:txBody>
          <a:bodyPr wrap="none" rtlCol="0">
            <a:spAutoFit/>
          </a:bodyPr>
          <a:lstStyle/>
          <a:p>
            <a:r>
              <a:rPr lang="en-US" sz="2800" dirty="0" smtClean="0"/>
              <a:t>“Cha </a:t>
            </a:r>
            <a:r>
              <a:rPr lang="en-US" sz="2800" dirty="0" err="1" smtClean="0"/>
              <a:t>Cha</a:t>
            </a:r>
            <a:r>
              <a:rPr lang="en-US" sz="2800" dirty="0" smtClean="0"/>
              <a:t>”</a:t>
            </a:r>
            <a:endParaRPr lang="en-US" sz="2800" dirty="0"/>
          </a:p>
        </p:txBody>
      </p:sp>
    </p:spTree>
    <p:extLst>
      <p:ext uri="{BB962C8B-B14F-4D97-AF65-F5344CB8AC3E}">
        <p14:creationId xmlns:p14="http://schemas.microsoft.com/office/powerpoint/2010/main" val="3357655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00116"/>
            <a:ext cx="10515600" cy="1266375"/>
          </a:xfrm>
        </p:spPr>
        <p:txBody>
          <a:bodyPr/>
          <a:lstStyle/>
          <a:p>
            <a:pPr algn="ctr"/>
            <a:r>
              <a:rPr lang="en-US" dirty="0" smtClean="0"/>
              <a:t>1967 -- On the Field:</a:t>
            </a:r>
            <a:endParaRPr lang="en-US" dirty="0"/>
          </a:p>
        </p:txBody>
      </p:sp>
      <p:sp>
        <p:nvSpPr>
          <p:cNvPr id="3" name="Text Placeholder 2"/>
          <p:cNvSpPr>
            <a:spLocks noGrp="1"/>
          </p:cNvSpPr>
          <p:nvPr>
            <p:ph type="body" idx="1"/>
          </p:nvPr>
        </p:nvSpPr>
        <p:spPr>
          <a:xfrm>
            <a:off x="740410" y="1479086"/>
            <a:ext cx="10515600" cy="4502390"/>
          </a:xfrm>
        </p:spPr>
        <p:txBody>
          <a:bodyPr/>
          <a:lstStyle/>
          <a:p>
            <a:pPr algn="ctr"/>
            <a:r>
              <a:rPr lang="en-US" dirty="0" smtClean="0"/>
              <a:t>Cy Young Award Winners:</a:t>
            </a:r>
          </a:p>
          <a:p>
            <a:pPr algn="ctr"/>
            <a:endParaRPr lang="en-US" dirty="0"/>
          </a:p>
          <a:p>
            <a:pPr algn="r"/>
            <a:endParaRPr lang="en-US" dirty="0" smtClean="0"/>
          </a:p>
          <a:p>
            <a:pPr algn="ctr"/>
            <a:endParaRPr lang="en-US" dirty="0"/>
          </a:p>
        </p:txBody>
      </p:sp>
      <p:sp>
        <p:nvSpPr>
          <p:cNvPr id="7" name="TextBox 6"/>
          <p:cNvSpPr txBox="1"/>
          <p:nvPr/>
        </p:nvSpPr>
        <p:spPr>
          <a:xfrm>
            <a:off x="1241922" y="5556619"/>
            <a:ext cx="4401590" cy="923330"/>
          </a:xfrm>
          <a:prstGeom prst="rect">
            <a:avLst/>
          </a:prstGeom>
          <a:noFill/>
        </p:spPr>
        <p:txBody>
          <a:bodyPr wrap="none" rtlCol="0">
            <a:spAutoFit/>
          </a:bodyPr>
          <a:lstStyle/>
          <a:p>
            <a:pPr algn="ctr"/>
            <a:r>
              <a:rPr lang="en-US" dirty="0" smtClean="0"/>
              <a:t>Jim </a:t>
            </a:r>
            <a:r>
              <a:rPr lang="en-US" dirty="0" err="1" smtClean="0"/>
              <a:t>Lonborg</a:t>
            </a:r>
            <a:endParaRPr lang="en-US" dirty="0" smtClean="0"/>
          </a:p>
          <a:p>
            <a:pPr algn="ctr"/>
            <a:r>
              <a:rPr lang="en-US" dirty="0" smtClean="0"/>
              <a:t>22-9	        3.16 ERA         273 IP        246 K</a:t>
            </a:r>
          </a:p>
          <a:p>
            <a:pPr algn="ctr"/>
            <a:endParaRPr lang="en-US" dirty="0"/>
          </a:p>
        </p:txBody>
      </p:sp>
      <p:sp>
        <p:nvSpPr>
          <p:cNvPr id="8" name="TextBox 7"/>
          <p:cNvSpPr txBox="1"/>
          <p:nvPr/>
        </p:nvSpPr>
        <p:spPr>
          <a:xfrm>
            <a:off x="6570383" y="5695119"/>
            <a:ext cx="3717685" cy="646331"/>
          </a:xfrm>
          <a:prstGeom prst="rect">
            <a:avLst/>
          </a:prstGeom>
          <a:noFill/>
        </p:spPr>
        <p:txBody>
          <a:bodyPr wrap="none" rtlCol="0">
            <a:spAutoFit/>
          </a:bodyPr>
          <a:lstStyle/>
          <a:p>
            <a:pPr algn="ctr"/>
            <a:r>
              <a:rPr lang="en-US" dirty="0" smtClean="0"/>
              <a:t>Mike McCormick</a:t>
            </a:r>
          </a:p>
          <a:p>
            <a:pPr algn="ctr"/>
            <a:r>
              <a:rPr lang="en-US" dirty="0" smtClean="0"/>
              <a:t>22-10        2.85 ERA      262 IP      150 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491" y="2069591"/>
            <a:ext cx="2309813" cy="34783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982" y="2069591"/>
            <a:ext cx="2324685" cy="3487028"/>
          </a:xfrm>
          <a:prstGeom prst="rect">
            <a:avLst/>
          </a:prstGeom>
        </p:spPr>
      </p:pic>
    </p:spTree>
    <p:extLst>
      <p:ext uri="{BB962C8B-B14F-4D97-AF65-F5344CB8AC3E}">
        <p14:creationId xmlns:p14="http://schemas.microsoft.com/office/powerpoint/2010/main" val="2528801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809</Words>
  <Application>Microsoft Office PowerPoint</Application>
  <PresentationFormat>Widescreen</PresentationFormat>
  <Paragraphs>198</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Georgia</vt:lpstr>
      <vt:lpstr>Office Theme</vt:lpstr>
      <vt:lpstr>The Year in Baseball:  1967</vt:lpstr>
      <vt:lpstr>1967 -- Off the Field:</vt:lpstr>
      <vt:lpstr>PowerPoint Presentation</vt:lpstr>
      <vt:lpstr>1967 -- Off the Field:</vt:lpstr>
      <vt:lpstr>1967 -- Off the Field:</vt:lpstr>
      <vt:lpstr>1967 -- On the Field: … the pro football field</vt:lpstr>
      <vt:lpstr>1967 -- On the Field: </vt:lpstr>
      <vt:lpstr>1967 -- On the Field:</vt:lpstr>
      <vt:lpstr>1967 -- On the Field:</vt:lpstr>
      <vt:lpstr>1967 – On the Field: </vt:lpstr>
      <vt:lpstr>1967 -- On the Field: Final Regular Season Standings</vt:lpstr>
      <vt:lpstr>1967 World Series</vt:lpstr>
      <vt:lpstr>1967 World Series</vt:lpstr>
      <vt:lpstr>1967 World Series – key Cardinals</vt:lpstr>
      <vt:lpstr>1967 World Series – key Red Sox</vt:lpstr>
      <vt:lpstr>1967 World Series  Game 7 Fenway Park   </vt:lpstr>
      <vt:lpstr>… and now, for the rest of the story…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Year in Baseball:  1960</dc:title>
  <dc:creator>Monte Cely</dc:creator>
  <cp:lastModifiedBy>Monte Cely</cp:lastModifiedBy>
  <cp:revision>207</cp:revision>
  <dcterms:created xsi:type="dcterms:W3CDTF">2015-02-22T16:26:45Z</dcterms:created>
  <dcterms:modified xsi:type="dcterms:W3CDTF">2016-07-11T19:42:18Z</dcterms:modified>
</cp:coreProperties>
</file>